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332" r:id="rId5"/>
    <p:sldId id="437" r:id="rId6"/>
    <p:sldId id="452" r:id="rId7"/>
    <p:sldId id="470" r:id="rId8"/>
    <p:sldId id="471" r:id="rId9"/>
    <p:sldId id="472" r:id="rId10"/>
    <p:sldId id="473" r:id="rId11"/>
    <p:sldId id="474" r:id="rId12"/>
    <p:sldId id="475" r:id="rId13"/>
    <p:sldId id="468" r:id="rId14"/>
    <p:sldId id="469" r:id="rId15"/>
    <p:sldId id="453" r:id="rId16"/>
    <p:sldId id="476" r:id="rId17"/>
    <p:sldId id="477" r:id="rId18"/>
    <p:sldId id="478" r:id="rId19"/>
    <p:sldId id="479" r:id="rId20"/>
    <p:sldId id="481" r:id="rId21"/>
    <p:sldId id="482" r:id="rId22"/>
    <p:sldId id="483" r:id="rId23"/>
    <p:sldId id="485" r:id="rId24"/>
    <p:sldId id="480" r:id="rId25"/>
    <p:sldId id="454" r:id="rId26"/>
    <p:sldId id="439" r:id="rId27"/>
    <p:sldId id="486" r:id="rId28"/>
    <p:sldId id="487" r:id="rId29"/>
    <p:sldId id="488" r:id="rId30"/>
    <p:sldId id="489" r:id="rId31"/>
    <p:sldId id="490" r:id="rId32"/>
    <p:sldId id="456" r:id="rId33"/>
    <p:sldId id="457" r:id="rId34"/>
    <p:sldId id="491" r:id="rId35"/>
    <p:sldId id="492" r:id="rId36"/>
    <p:sldId id="495" r:id="rId37"/>
    <p:sldId id="493" r:id="rId38"/>
    <p:sldId id="496" r:id="rId39"/>
    <p:sldId id="585" r:id="rId40"/>
    <p:sldId id="586" r:id="rId41"/>
    <p:sldId id="423" r:id="rId42"/>
    <p:sldId id="272" r:id="rId43"/>
  </p:sldIdLst>
  <p:sldSz cx="24384000" cy="13716000"/>
  <p:notesSz cx="6858000" cy="9144000"/>
  <p:embeddedFontLst>
    <p:embeddedFont>
      <p:font typeface="Cambria Math" panose="02040503050406030204" pitchFamily="18" charset="0"/>
      <p:regular r:id="rId45"/>
    </p:embeddedFont>
    <p:embeddedFont>
      <p:font typeface="OCRB" panose="020B0609020202020204" pitchFamily="49" charset="0"/>
      <p:regular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Open Sans ExtraBold" panose="020B0906030804020204" pitchFamily="34" charset="0"/>
      <p:bold r:id="rId51"/>
      <p:italic r:id="rId52"/>
      <p:boldItalic r:id="rId53"/>
    </p:embeddedFont>
    <p:embeddedFont>
      <p:font typeface="Open Sans Light" panose="020B0306030504020204" pitchFamily="34" charset="0"/>
      <p:regular r:id="rId54"/>
      <p:italic r:id="rId55"/>
    </p:embeddedFont>
    <p:embeddedFont>
      <p:font typeface="Open Sans Semibold" panose="020B0706030804020204" pitchFamily="34" charset="0"/>
      <p:regular r:id="rId56"/>
      <p:bold r:id="rId57"/>
      <p:italic r:id="rId58"/>
      <p:boldItalic r:id="rId59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4F93"/>
    <a:srgbClr val="5E5E5E"/>
    <a:srgbClr val="F5A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Gaya Tema 1 - Akse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5097" autoAdjust="0"/>
  </p:normalViewPr>
  <p:slideViewPr>
    <p:cSldViewPr snapToGrid="0" snapToObjects="1">
      <p:cViewPr varScale="1">
        <p:scale>
          <a:sx n="39" d="100"/>
          <a:sy n="39" d="100"/>
        </p:scale>
        <p:origin x="744" y="8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sv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7" y="758208"/>
            <a:ext cx="2698754" cy="1143002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9A49E29-524D-6392-0485-9DF63C0D6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3EC82-39FF-16C4-642C-2070D4989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79D2E17-CD2E-3750-65DE-315E0C44F5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47DDD-26C7-6643-F78E-7D846EE61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7ECEA5DF-6E18-3A6E-8D5B-83F815F6641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091168A-CF21-90B0-E317-4D5837F6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66F1D347-8887-50E1-404D-81CA8EA9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31815DE4-517D-1DFD-DEB0-EFAEBDA0E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99AE5-3E66-BB3F-4028-3D48CC9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394FDA65-5E81-1098-0941-1FB18BED14DD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38BA09D8-F8B2-19A8-B70A-1A73ACE2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C8189981-CA8D-3F41-4C71-452D07E5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F2CA1978-1D7F-9FBC-1610-A6CA7FFA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8984F-75C1-9D5B-FF38-2151D7714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4440FB6-864F-EC32-9C12-F5781DD839A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D2AEEAF-7ADA-0233-2FB3-A724EEF0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27230D68-4A71-B42E-9C59-8EFE95EE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FA4D137-12D3-04A4-6F7D-A965125F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48672-F1E2-A230-B095-57E67183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8D3FDAF8-012C-4D3A-C949-6317F6E219D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56EB9265-9B68-78E9-B5B8-F2C39D91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445F39B-125D-DE62-15D6-B4FE5E3C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CC8E73D5-72F6-77A3-C650-62976C85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4E8-DE1C-14FC-FEA7-30EAAA9B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E62B7B4A-4960-D224-2BB3-BD1A6C05E12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F2D1DB1-7918-B846-534B-BCACC790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33628EC-398A-85C8-EA60-202449B3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4EE2131F-630C-FF89-05AC-61DFC807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FCB3B-92B7-9A04-09DB-5667129A3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805F1785-290C-1641-A96F-184692C7298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DE051A88-BFBF-58FB-0D20-AA66E50B9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FF606EC9-F598-701C-CF2B-AC339348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1DD6A07B-1CB5-B903-09DB-950559FC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F61AE-0C1A-636C-687E-207E2A2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A734540B-EB64-130D-3523-93575103ED02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953221E-8F74-C3B9-7C70-CFB02A3B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49A2096B-323B-F3EF-7CC9-DF562AC8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B7EE6C9-8BC7-CD09-089B-BA35D919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0B6C-2009-3AB9-2B36-C9C111BD1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6BFD5909-E19C-D820-5C51-280C15B09CB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8B08C927-B7A0-43BA-4100-83612BFB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AFC5A1D-896A-4BE5-A25A-A017213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8C85CFC-A584-60C9-398C-FC5F3B10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22165-28E5-078B-D527-EB85E34E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1AB01AB1-EADC-77A2-A940-2DE69B7ABE8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B174F11-D671-E0EF-C5C9-332FF7B2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B2D60E6B-CEFB-1201-1ABC-A47A5C6D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3ECE39F8-02C5-64A7-9AC5-4BDC8C44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CD29839-25B4-3D48-8D8C-B1D859A74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AC8C371E-C0F6-4081-3D3F-D6E3528C4285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21B05C9-D576-5C9F-B6FD-5FB48D1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BAAB4BAE-E916-72F8-967D-ECE2875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4B27BB17-04E8-65DD-1C87-6ECA478D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9F5-AAFF-0002-246E-C6EBF235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9954499-52C9-37B8-CE68-E31F97D9B97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1827E7EE-F7D7-B912-1873-48F271C7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97CC2254-DB2F-2222-3ACB-0F4D49D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1DEA3358-B0D8-2D88-2DDF-CD2824CE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AF533-B5F6-1F4C-DB2A-D5C619F6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ACAE48A-1410-60E4-FCE8-EBA95AD9A7D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35D3321-F5AB-7B39-240A-709C3EAB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9A5045C5-E6D9-0C02-A60D-808D1A46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5C378790-9194-7CF7-64F2-DCDC541D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46FE-17DA-131C-25CA-513E1EB2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D08008-1FC5-26A6-E9A3-3474200068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51190-1E16-8731-05F7-9E415A2E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6478055-4CD9-7AD2-1E0C-062019F0D6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8" y="758208"/>
            <a:ext cx="2698754" cy="114300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26A66CA-CC36-3D53-1A6D-2BBE35B85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01451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64D7030-BF7A-6737-0471-B16F6A5E91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7568-0478-FF67-A2F0-B1647C1EC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7B52BDB-6F34-5E38-95B5-002D2E4627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3E32AF-B055-2D80-60DC-AD951FFC6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71C5759-0A99-760B-64A0-C6156603CA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CE66-A5E8-A158-9B31-BA9AFC10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5DF897-C0D1-81DA-05D2-9D6EC69E20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C583-F6CD-401E-7E06-373CCF952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18B5FE2-77F7-8983-B96D-E39C876C9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bricevergnou/spotify-recommendation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seweb.ucsd.edu/classes/wi15/cse255-a/slides/lecture1_outline.pdf" TargetMode="External"/><Relationship Id="rId2" Type="http://schemas.openxmlformats.org/officeDocument/2006/relationships/hyperlink" Target="https://web.stanford.edu/class/cs124/lec/collaborativefiltering2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07/978-0-387-85820-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Session 13-14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137774-921B-039B-52A1-7D98759F2587}"/>
              </a:ext>
            </a:extLst>
          </p:cNvPr>
          <p:cNvSpPr txBox="1"/>
          <p:nvPr/>
        </p:nvSpPr>
        <p:spPr>
          <a:xfrm>
            <a:off x="4381883" y="1645310"/>
            <a:ext cx="622125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Why Recommender System?</a:t>
            </a:r>
            <a:endParaRPr kumimoji="0" lang="en-ID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Tampungan Konten 14">
            <a:extLst>
              <a:ext uri="{FF2B5EF4-FFF2-40B4-BE49-F238E27FC236}">
                <a16:creationId xmlns:a16="http://schemas.microsoft.com/office/drawing/2014/main" id="{90AA1D8F-5B4D-2456-7E02-D7599C69DD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/>
            <a:r>
              <a:rPr lang="en-US" sz="4000" dirty="0">
                <a:latin typeface="+mj-lt"/>
              </a:rPr>
              <a:t>To personalize user experiences in response to user feedback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52511-E82B-CA49-3CD5-94F1CDD1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079" y="3697881"/>
            <a:ext cx="19780641" cy="936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8109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137774-921B-039B-52A1-7D98759F2587}"/>
              </a:ext>
            </a:extLst>
          </p:cNvPr>
          <p:cNvSpPr txBox="1"/>
          <p:nvPr/>
        </p:nvSpPr>
        <p:spPr>
          <a:xfrm>
            <a:off x="4381883" y="1645310"/>
            <a:ext cx="622125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Why Recommender System?</a:t>
            </a:r>
            <a:endParaRPr kumimoji="0" lang="en-ID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Tampungan Konten 14">
            <a:extLst>
              <a:ext uri="{FF2B5EF4-FFF2-40B4-BE49-F238E27FC236}">
                <a16:creationId xmlns:a16="http://schemas.microsoft.com/office/drawing/2014/main" id="{90AA1D8F-5B4D-2456-7E02-D7599C69DD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/>
            <a:r>
              <a:rPr lang="en-US" sz="4000" dirty="0">
                <a:latin typeface="+mj-lt"/>
              </a:rPr>
              <a:t>To identify thing that we </a:t>
            </a:r>
            <a:r>
              <a:rPr lang="en-US" sz="4000" b="1" dirty="0">
                <a:solidFill>
                  <a:srgbClr val="FF0000"/>
                </a:solidFill>
                <a:latin typeface="+mj-lt"/>
              </a:rPr>
              <a:t>like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F90D3-6DC2-1645-9820-CD5AB1BA5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017" y="3850282"/>
            <a:ext cx="16809812" cy="932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9189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137774-921B-039B-52A1-7D98759F2587}"/>
              </a:ext>
            </a:extLst>
          </p:cNvPr>
          <p:cNvSpPr txBox="1"/>
          <p:nvPr/>
        </p:nvSpPr>
        <p:spPr>
          <a:xfrm>
            <a:off x="4381883" y="1645310"/>
            <a:ext cx="622125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Why Recommender System?</a:t>
            </a:r>
            <a:endParaRPr kumimoji="0" lang="en-ID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Tampungan Konten 14">
            <a:extLst>
              <a:ext uri="{FF2B5EF4-FFF2-40B4-BE49-F238E27FC236}">
                <a16:creationId xmlns:a16="http://schemas.microsoft.com/office/drawing/2014/main" id="{90AA1D8F-5B4D-2456-7E02-D7599C69DD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13692" y="6130031"/>
            <a:ext cx="23380929" cy="2232919"/>
          </a:xfrm>
        </p:spPr>
        <p:txBody>
          <a:bodyPr>
            <a:noAutofit/>
          </a:bodyPr>
          <a:lstStyle/>
          <a:p>
            <a:pPr marL="858838" indent="0" algn="ctr">
              <a:buNone/>
            </a:pPr>
            <a:r>
              <a:rPr lang="en-US" sz="7200" dirty="0">
                <a:latin typeface="+mj-lt"/>
              </a:rPr>
              <a:t>To </a:t>
            </a:r>
            <a:r>
              <a:rPr lang="en-US" sz="7200" b="1" dirty="0">
                <a:solidFill>
                  <a:srgbClr val="00B050"/>
                </a:solidFill>
                <a:latin typeface="+mj-lt"/>
              </a:rPr>
              <a:t>model</a:t>
            </a:r>
            <a:r>
              <a:rPr lang="en-US" sz="7200" dirty="0">
                <a:latin typeface="+mj-lt"/>
              </a:rPr>
              <a:t> people’s preferences, opinions, and behavior</a:t>
            </a:r>
            <a:endParaRPr lang="en-US" sz="72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230934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91AAAF-1454-7DD6-EB97-D0C52D02C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724" y="2719387"/>
            <a:ext cx="13035021" cy="1025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2941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Introduction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/>
            <a:r>
              <a:rPr lang="en-US" sz="4000" dirty="0">
                <a:latin typeface="+mj-lt"/>
              </a:rPr>
              <a:t>Some companies that used recommender System:</a:t>
            </a:r>
          </a:p>
          <a:p>
            <a:pPr marL="1773238" indent="-914400" algn="just"/>
            <a:endParaRPr lang="en-US" sz="4000" dirty="0">
              <a:latin typeface="+mj-lt"/>
            </a:endParaRPr>
          </a:p>
          <a:p>
            <a:pPr marL="1773238" indent="-914400" algn="just"/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2C01BE-C3CA-F375-F749-26773A869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3748087"/>
            <a:ext cx="9696450" cy="964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3571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66042" y="2557980"/>
                <a:ext cx="23380929" cy="11158019"/>
              </a:xfrm>
            </p:spPr>
            <p:txBody>
              <a:bodyPr>
                <a:normAutofit/>
              </a:bodyPr>
              <a:lstStyle/>
              <a:p>
                <a:pPr marL="858838" indent="0" algn="just">
                  <a:buNone/>
                </a:pP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5400" dirty="0">
                    <a:solidFill>
                      <a:schemeClr val="tx1"/>
                    </a:solidFill>
                    <a:latin typeface="+mj-lt"/>
                  </a:rPr>
                  <a:t> set of </a:t>
                </a:r>
                <a:r>
                  <a:rPr lang="en-US" sz="5400" b="1" dirty="0">
                    <a:solidFill>
                      <a:srgbClr val="00B050"/>
                    </a:solidFill>
                    <a:latin typeface="+mj-lt"/>
                  </a:rPr>
                  <a:t>Users</a:t>
                </a:r>
              </a:p>
              <a:p>
                <a:pPr marL="858838" indent="0" algn="just">
                  <a:buNone/>
                </a:pP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5400" dirty="0">
                    <a:solidFill>
                      <a:schemeClr val="tx1"/>
                    </a:solidFill>
                    <a:latin typeface="+mj-lt"/>
                  </a:rPr>
                  <a:t> set of </a:t>
                </a:r>
                <a:r>
                  <a:rPr lang="en-US" sz="5400" b="1" dirty="0">
                    <a:solidFill>
                      <a:srgbClr val="0070C0"/>
                    </a:solidFill>
                    <a:latin typeface="+mj-lt"/>
                  </a:rPr>
                  <a:t>Items</a:t>
                </a:r>
              </a:p>
              <a:p>
                <a:pPr marL="858838" indent="0" algn="just">
                  <a:buNone/>
                </a:pPr>
                <a:endParaRPr lang="en-US" sz="5400" dirty="0">
                  <a:solidFill>
                    <a:schemeClr val="tx1"/>
                  </a:solidFill>
                  <a:latin typeface="+mj-lt"/>
                </a:endParaRPr>
              </a:p>
              <a:p>
                <a:pPr marL="858838" indent="0" algn="just">
                  <a:buNone/>
                </a:pPr>
                <a:r>
                  <a:rPr lang="en-US" sz="5400" b="1" dirty="0">
                    <a:solidFill>
                      <a:srgbClr val="FF0000"/>
                    </a:solidFill>
                    <a:latin typeface="+mj-lt"/>
                  </a:rPr>
                  <a:t>Utility function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5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5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5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5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5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en-US" sz="5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5400" dirty="0">
                  <a:solidFill>
                    <a:srgbClr val="00B050"/>
                  </a:solidFill>
                  <a:latin typeface="+mj-lt"/>
                </a:endParaRPr>
              </a:p>
              <a:p>
                <a:pPr marL="1544638" indent="-685800" algn="just"/>
                <a14:m>
                  <m:oMath xmlns:m="http://schemas.openxmlformats.org/officeDocument/2006/math">
                    <m:r>
                      <a:rPr lang="en-US" sz="5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sz="5400" dirty="0">
                    <a:solidFill>
                      <a:schemeClr val="tx1"/>
                    </a:solidFill>
                    <a:latin typeface="+mj-lt"/>
                  </a:rPr>
                  <a:t> = set of ratings</a:t>
                </a:r>
              </a:p>
              <a:p>
                <a:pPr marL="1544638" indent="-685800" algn="just"/>
                <a14:m>
                  <m:oMath xmlns:m="http://schemas.openxmlformats.org/officeDocument/2006/math">
                    <m:r>
                      <a:rPr lang="en-US" sz="5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sz="5400" dirty="0">
                    <a:solidFill>
                      <a:schemeClr val="tx1"/>
                    </a:solidFill>
                    <a:latin typeface="+mj-lt"/>
                  </a:rPr>
                  <a:t> is a totally ordered set</a:t>
                </a:r>
              </a:p>
              <a:p>
                <a:pPr marL="1544638" indent="-685800" algn="just"/>
                <a:r>
                  <a:rPr lang="en-US" sz="5400" dirty="0">
                    <a:solidFill>
                      <a:schemeClr val="tx1"/>
                    </a:solidFill>
                    <a:latin typeface="+mj-lt"/>
                  </a:rPr>
                  <a:t>e.g., </a:t>
                </a:r>
                <a:r>
                  <a:rPr lang="en-US" sz="5400" b="1" dirty="0">
                    <a:solidFill>
                      <a:schemeClr val="tx1"/>
                    </a:solidFill>
                    <a:latin typeface="+mj-lt"/>
                  </a:rPr>
                  <a:t>1-5</a:t>
                </a:r>
                <a:r>
                  <a:rPr lang="en-US" sz="5400" dirty="0">
                    <a:solidFill>
                      <a:schemeClr val="tx1"/>
                    </a:solidFill>
                    <a:latin typeface="+mj-lt"/>
                  </a:rPr>
                  <a:t> stars, real number in </a:t>
                </a:r>
                <a:r>
                  <a:rPr lang="en-US" sz="5400" b="1" dirty="0">
                    <a:solidFill>
                      <a:schemeClr val="tx1"/>
                    </a:solidFill>
                    <a:latin typeface="+mj-lt"/>
                  </a:rPr>
                  <a:t>[0, 1]</a:t>
                </a:r>
              </a:p>
              <a:p>
                <a:pPr marL="1544638" indent="-685800" algn="just"/>
                <a:endParaRPr lang="en-US" sz="5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66042" y="2557980"/>
                <a:ext cx="23380929" cy="11158019"/>
              </a:xfrm>
              <a:blipFill>
                <a:blip r:embed="rId2"/>
                <a:stretch>
                  <a:fillRect t="-153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02ACF91-5584-0AF2-99E5-D348DBC473B7}"/>
              </a:ext>
            </a:extLst>
          </p:cNvPr>
          <p:cNvSpPr txBox="1"/>
          <p:nvPr/>
        </p:nvSpPr>
        <p:spPr>
          <a:xfrm>
            <a:off x="4240017" y="1667511"/>
            <a:ext cx="308738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Formal Model</a:t>
            </a:r>
            <a:endParaRPr kumimoji="0" lang="en-ID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4355947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2ACF91-5584-0AF2-99E5-D348DBC473B7}"/>
              </a:ext>
            </a:extLst>
          </p:cNvPr>
          <p:cNvSpPr txBox="1"/>
          <p:nvPr/>
        </p:nvSpPr>
        <p:spPr>
          <a:xfrm>
            <a:off x="4356239" y="1667511"/>
            <a:ext cx="285494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Utility Matrix</a:t>
            </a:r>
            <a:endParaRPr kumimoji="0" lang="en-ID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415D1D-E702-A51D-BB56-2AAF1F9DF80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BAD3EA-D29C-6DC5-CAA7-EA07D1FA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08" y="3305864"/>
            <a:ext cx="23316984" cy="780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1446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Introduction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544638" indent="-685800" algn="just"/>
            <a:r>
              <a:rPr lang="en-US" sz="5400" b="1" dirty="0">
                <a:solidFill>
                  <a:schemeClr val="tx1"/>
                </a:solidFill>
                <a:latin typeface="+mj-lt"/>
              </a:rPr>
              <a:t>Gathering “known” ratings for matrix</a:t>
            </a:r>
          </a:p>
          <a:p>
            <a:pPr marL="2168526" lvl="1" indent="-685800" algn="just"/>
            <a:r>
              <a:rPr lang="en-US" sz="5400" dirty="0">
                <a:solidFill>
                  <a:schemeClr val="tx1"/>
                </a:solidFill>
                <a:latin typeface="+mj-lt"/>
              </a:rPr>
              <a:t>How to collect the data in the utility matrix</a:t>
            </a:r>
          </a:p>
          <a:p>
            <a:pPr marL="1544638" indent="-685800" algn="just"/>
            <a:r>
              <a:rPr lang="en-US" sz="5400" b="1" dirty="0">
                <a:solidFill>
                  <a:schemeClr val="tx1"/>
                </a:solidFill>
                <a:latin typeface="+mj-lt"/>
              </a:rPr>
              <a:t>Extrapolate unknown ratings from known ones</a:t>
            </a:r>
          </a:p>
          <a:p>
            <a:pPr marL="2168526" lvl="1" indent="-685800" algn="just"/>
            <a:r>
              <a:rPr lang="en-US" sz="5400" dirty="0">
                <a:solidFill>
                  <a:schemeClr val="tx1"/>
                </a:solidFill>
                <a:latin typeface="+mj-lt"/>
              </a:rPr>
              <a:t>Mainly interested in </a:t>
            </a:r>
            <a:r>
              <a:rPr lang="en-US" sz="5400" b="1" dirty="0">
                <a:solidFill>
                  <a:srgbClr val="FF0000"/>
                </a:solidFill>
                <a:latin typeface="+mj-lt"/>
              </a:rPr>
              <a:t>high unknown ratings</a:t>
            </a:r>
          </a:p>
          <a:p>
            <a:pPr marL="2168526" lvl="1" indent="-685800" algn="just"/>
            <a:r>
              <a:rPr lang="en-US" sz="5400" dirty="0">
                <a:solidFill>
                  <a:schemeClr val="tx1"/>
                </a:solidFill>
                <a:latin typeface="+mj-lt"/>
              </a:rPr>
              <a:t>We are not interested in knowing what you don’t like but what </a:t>
            </a:r>
            <a:r>
              <a:rPr lang="en-US" sz="5400" b="1" dirty="0">
                <a:solidFill>
                  <a:srgbClr val="FF0000"/>
                </a:solidFill>
                <a:latin typeface="+mj-lt"/>
              </a:rPr>
              <a:t>you like</a:t>
            </a:r>
          </a:p>
          <a:p>
            <a:pPr marL="1544638" indent="-685800" algn="just"/>
            <a:r>
              <a:rPr lang="en-US" sz="5400" b="1" dirty="0">
                <a:solidFill>
                  <a:srgbClr val="5E5E5E"/>
                </a:solidFill>
                <a:latin typeface="+mj-lt"/>
              </a:rPr>
              <a:t>Evaluating extrapolation methods</a:t>
            </a:r>
          </a:p>
          <a:p>
            <a:pPr marL="2168526" lvl="1" indent="-685800" algn="just"/>
            <a:r>
              <a:rPr lang="en-US" sz="5400" dirty="0">
                <a:solidFill>
                  <a:srgbClr val="5E5E5E"/>
                </a:solidFill>
                <a:latin typeface="+mj-lt"/>
              </a:rPr>
              <a:t>How to measure performance of recommendation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2ACF91-5584-0AF2-99E5-D348DBC473B7}"/>
              </a:ext>
            </a:extLst>
          </p:cNvPr>
          <p:cNvSpPr txBox="1"/>
          <p:nvPr/>
        </p:nvSpPr>
        <p:spPr>
          <a:xfrm>
            <a:off x="4257653" y="1667511"/>
            <a:ext cx="305211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Key Problems</a:t>
            </a:r>
            <a:endParaRPr kumimoji="0" lang="en-ID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2373097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Introduction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 lnSpcReduction="10000"/>
          </a:bodyPr>
          <a:lstStyle/>
          <a:p>
            <a:pPr marL="1544638" indent="-685800" algn="just"/>
            <a:r>
              <a:rPr lang="en-US" sz="5400" b="1" dirty="0">
                <a:solidFill>
                  <a:srgbClr val="00B0F0"/>
                </a:solidFill>
                <a:latin typeface="+mj-lt"/>
              </a:rPr>
              <a:t>Explicit</a:t>
            </a:r>
          </a:p>
          <a:p>
            <a:pPr marL="2168526" lvl="1" indent="-685800" algn="just"/>
            <a:r>
              <a:rPr lang="en-US" sz="5400" dirty="0">
                <a:solidFill>
                  <a:schemeClr val="tx1"/>
                </a:solidFill>
                <a:latin typeface="+mj-lt"/>
              </a:rPr>
              <a:t>Ask people to rate items</a:t>
            </a:r>
          </a:p>
          <a:p>
            <a:pPr marL="2168526" lvl="1" indent="-685800" algn="just"/>
            <a:r>
              <a:rPr lang="en-US" sz="5400" dirty="0">
                <a:solidFill>
                  <a:schemeClr val="tx1"/>
                </a:solidFill>
                <a:latin typeface="+mj-lt"/>
              </a:rPr>
              <a:t>Doesn’t work well in practice – people can't be bothered</a:t>
            </a:r>
          </a:p>
          <a:p>
            <a:pPr marL="2168526" lvl="1" indent="-685800" algn="just"/>
            <a:r>
              <a:rPr lang="en-US" sz="5400" dirty="0">
                <a:solidFill>
                  <a:schemeClr val="tx1"/>
                </a:solidFill>
                <a:latin typeface="+mj-lt"/>
              </a:rPr>
              <a:t>Crowdsourcing: Pay people to label items</a:t>
            </a:r>
          </a:p>
          <a:p>
            <a:pPr marL="2168526" lvl="1" indent="-685800" algn="just"/>
            <a:endParaRPr lang="en-US" sz="5400" dirty="0">
              <a:solidFill>
                <a:schemeClr val="tx1"/>
              </a:solidFill>
              <a:latin typeface="+mj-lt"/>
            </a:endParaRPr>
          </a:p>
          <a:p>
            <a:pPr marL="1544638" indent="-685800" algn="just"/>
            <a:r>
              <a:rPr lang="en-US" sz="5400" b="1" dirty="0">
                <a:solidFill>
                  <a:srgbClr val="00B050"/>
                </a:solidFill>
                <a:latin typeface="+mj-lt"/>
              </a:rPr>
              <a:t>Implicit</a:t>
            </a:r>
          </a:p>
          <a:p>
            <a:pPr marL="2168526" lvl="1" indent="-685800" algn="just"/>
            <a:r>
              <a:rPr lang="en-US" sz="5400" dirty="0">
                <a:solidFill>
                  <a:schemeClr val="tx1"/>
                </a:solidFill>
                <a:latin typeface="+mj-lt"/>
              </a:rPr>
              <a:t>Learn ratings from user actions</a:t>
            </a:r>
          </a:p>
          <a:p>
            <a:pPr marL="2747963" lvl="2" indent="-685800" algn="just"/>
            <a:r>
              <a:rPr lang="en-US" sz="5400" dirty="0" err="1">
                <a:solidFill>
                  <a:schemeClr val="tx1"/>
                </a:solidFill>
                <a:latin typeface="+mj-lt"/>
              </a:rPr>
              <a:t>E.g</a:t>
            </a:r>
            <a:r>
              <a:rPr lang="en-US" sz="5400" dirty="0">
                <a:solidFill>
                  <a:schemeClr val="tx1"/>
                </a:solidFill>
                <a:latin typeface="+mj-lt"/>
              </a:rPr>
              <a:t>:  purchase (or watch video, or read article) implies high rating</a:t>
            </a:r>
            <a:endParaRPr lang="en-US" sz="5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2ACF91-5584-0AF2-99E5-D348DBC473B7}"/>
              </a:ext>
            </a:extLst>
          </p:cNvPr>
          <p:cNvSpPr txBox="1"/>
          <p:nvPr/>
        </p:nvSpPr>
        <p:spPr>
          <a:xfrm>
            <a:off x="4240017" y="1667511"/>
            <a:ext cx="391934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Gatheting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Ratings</a:t>
            </a:r>
            <a:endParaRPr kumimoji="0" lang="en-ID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3126294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Introduction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544638" indent="-685800" algn="just"/>
            <a:endParaRPr lang="en-US" sz="5400" b="1" dirty="0">
              <a:solidFill>
                <a:schemeClr val="tx1"/>
              </a:solidFill>
              <a:latin typeface="+mj-lt"/>
            </a:endParaRPr>
          </a:p>
          <a:p>
            <a:pPr marL="1544638" indent="-685800" algn="just"/>
            <a:r>
              <a:rPr lang="en-US" sz="5400" b="1" dirty="0">
                <a:solidFill>
                  <a:srgbClr val="FF0000"/>
                </a:solidFill>
                <a:latin typeface="+mj-lt"/>
              </a:rPr>
              <a:t>Key problem</a:t>
            </a:r>
            <a:r>
              <a:rPr lang="en-US" sz="5400" b="1" dirty="0">
                <a:solidFill>
                  <a:schemeClr val="tx1"/>
                </a:solidFill>
                <a:latin typeface="+mj-lt"/>
              </a:rPr>
              <a:t>: </a:t>
            </a:r>
            <a:r>
              <a:rPr lang="en-US" sz="5400" dirty="0">
                <a:solidFill>
                  <a:schemeClr val="tx1"/>
                </a:solidFill>
                <a:latin typeface="+mj-lt"/>
              </a:rPr>
              <a:t>Utility matrix </a:t>
            </a:r>
            <a:r>
              <a:rPr lang="en-US" sz="5400" b="1" dirty="0">
                <a:solidFill>
                  <a:schemeClr val="tx1"/>
                </a:solidFill>
                <a:latin typeface="+mj-lt"/>
              </a:rPr>
              <a:t>U</a:t>
            </a:r>
            <a:r>
              <a:rPr lang="en-US" sz="5400" dirty="0">
                <a:solidFill>
                  <a:schemeClr val="tx1"/>
                </a:solidFill>
                <a:latin typeface="+mj-lt"/>
              </a:rPr>
              <a:t> is </a:t>
            </a:r>
            <a:r>
              <a:rPr lang="en-US" sz="5400" b="1" dirty="0">
                <a:solidFill>
                  <a:schemeClr val="tx1"/>
                </a:solidFill>
                <a:latin typeface="+mj-lt"/>
              </a:rPr>
              <a:t>sparse</a:t>
            </a:r>
          </a:p>
          <a:p>
            <a:pPr marL="2168526" lvl="1" indent="-685800" algn="just"/>
            <a:r>
              <a:rPr lang="en-US" sz="5400" dirty="0">
                <a:solidFill>
                  <a:schemeClr val="tx1"/>
                </a:solidFill>
                <a:latin typeface="+mj-lt"/>
              </a:rPr>
              <a:t>Most people have not rated most items</a:t>
            </a:r>
          </a:p>
          <a:p>
            <a:pPr marL="2168526" lvl="1" indent="-685800" algn="just"/>
            <a:endParaRPr lang="en-US" sz="5400" dirty="0">
              <a:solidFill>
                <a:schemeClr val="tx1"/>
              </a:solidFill>
              <a:latin typeface="+mj-lt"/>
            </a:endParaRPr>
          </a:p>
          <a:p>
            <a:pPr marL="2168526" lvl="1" indent="-685800" algn="just"/>
            <a:r>
              <a:rPr lang="en-US" sz="5400" dirty="0">
                <a:solidFill>
                  <a:schemeClr val="tx1"/>
                </a:solidFill>
                <a:latin typeface="+mj-lt"/>
              </a:rPr>
              <a:t>The “</a:t>
            </a:r>
            <a:r>
              <a:rPr lang="en-US" sz="5400" b="1" dirty="0">
                <a:solidFill>
                  <a:srgbClr val="00B050"/>
                </a:solidFill>
                <a:latin typeface="+mj-lt"/>
              </a:rPr>
              <a:t>Cold Start</a:t>
            </a:r>
            <a:r>
              <a:rPr lang="en-US" sz="5400" dirty="0">
                <a:solidFill>
                  <a:schemeClr val="tx1"/>
                </a:solidFill>
                <a:latin typeface="+mj-lt"/>
              </a:rPr>
              <a:t>” problem:</a:t>
            </a:r>
          </a:p>
          <a:p>
            <a:pPr marL="2747963" lvl="2" indent="-685800" algn="just"/>
            <a:r>
              <a:rPr lang="en-US" sz="5400" dirty="0">
                <a:solidFill>
                  <a:schemeClr val="tx1"/>
                </a:solidFill>
                <a:latin typeface="+mj-lt"/>
              </a:rPr>
              <a:t>New items have no ratings</a:t>
            </a:r>
          </a:p>
          <a:p>
            <a:pPr marL="2747963" lvl="2" indent="-685800" algn="just"/>
            <a:r>
              <a:rPr lang="en-US" sz="5400" dirty="0">
                <a:solidFill>
                  <a:schemeClr val="tx1"/>
                </a:solidFill>
                <a:latin typeface="+mj-lt"/>
              </a:rPr>
              <a:t>New users have no history</a:t>
            </a:r>
          </a:p>
          <a:p>
            <a:pPr marL="2747963" lvl="2" indent="-685800" algn="just"/>
            <a:endParaRPr lang="en-US" sz="5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2ACF91-5584-0AF2-99E5-D348DBC473B7}"/>
              </a:ext>
            </a:extLst>
          </p:cNvPr>
          <p:cNvSpPr txBox="1"/>
          <p:nvPr/>
        </p:nvSpPr>
        <p:spPr>
          <a:xfrm>
            <a:off x="4240017" y="1667511"/>
            <a:ext cx="469359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D" sz="3600" dirty="0"/>
              <a:t>Extrapolating Utilities</a:t>
            </a:r>
            <a:endParaRPr kumimoji="0" lang="en-ID" sz="4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4625679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8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Learning Outcome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549400" indent="-635000" algn="just"/>
            <a:r>
              <a:rPr lang="en-US" sz="5400" b="1" dirty="0">
                <a:latin typeface="+mj-lt"/>
              </a:rPr>
              <a:t>LO 1: Explain the fundamental of machine learning concept</a:t>
            </a:r>
          </a:p>
          <a:p>
            <a:pPr marL="1549400" indent="-635000" algn="just"/>
            <a:r>
              <a:rPr lang="en-US" sz="5400" b="1" dirty="0">
                <a:latin typeface="+mj-lt"/>
              </a:rPr>
              <a:t>LO 2: Interpret the distribution of dataset using regression method</a:t>
            </a:r>
          </a:p>
          <a:p>
            <a:pPr marL="1549400" indent="-635000" algn="just"/>
            <a:r>
              <a:rPr lang="en-US" sz="5400" b="1" dirty="0">
                <a:latin typeface="+mj-lt"/>
              </a:rPr>
              <a:t>• LO 3: Experiment classification and clustering algorithm from given dataset</a:t>
            </a:r>
            <a:r>
              <a:rPr lang="en-US" sz="54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645439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2ACF91-5584-0AF2-99E5-D348DBC473B7}"/>
              </a:ext>
            </a:extLst>
          </p:cNvPr>
          <p:cNvSpPr txBox="1"/>
          <p:nvPr/>
        </p:nvSpPr>
        <p:spPr>
          <a:xfrm>
            <a:off x="4240017" y="1667511"/>
            <a:ext cx="686886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D" sz="3600" dirty="0"/>
              <a:t>Recommending thing to people</a:t>
            </a:r>
            <a:endParaRPr kumimoji="0" lang="en-ID" sz="4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2983A-AA70-2D7E-8947-AC5A467217A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70314" y="2816281"/>
            <a:ext cx="21651686" cy="45222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latin typeface="+mj-lt"/>
              </a:rPr>
              <a:t>Suppose we want to build a movie recommender</a:t>
            </a:r>
          </a:p>
          <a:p>
            <a:pPr marL="0" indent="0" algn="ctr">
              <a:buNone/>
            </a:pPr>
            <a:r>
              <a:rPr lang="en-US" sz="4800" dirty="0">
                <a:latin typeface="+mj-lt"/>
              </a:rPr>
              <a:t>e.g. which of these films will I rate highest?</a:t>
            </a:r>
            <a:endParaRPr lang="en-ID" sz="48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1233ED-3C4A-7A16-98C6-079FA5D35D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253" b="13633"/>
          <a:stretch/>
        </p:blipFill>
        <p:spPr>
          <a:xfrm>
            <a:off x="0" y="6857999"/>
            <a:ext cx="24334501" cy="404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7118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2ACF91-5584-0AF2-99E5-D348DBC473B7}"/>
              </a:ext>
            </a:extLst>
          </p:cNvPr>
          <p:cNvSpPr txBox="1"/>
          <p:nvPr/>
        </p:nvSpPr>
        <p:spPr>
          <a:xfrm>
            <a:off x="4240017" y="1667511"/>
            <a:ext cx="686886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D" sz="3600" dirty="0"/>
              <a:t>Recommending thing to people</a:t>
            </a:r>
            <a:endParaRPr kumimoji="0" lang="en-ID" sz="4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F251D4-BAB0-1EAA-DD17-0F15F7318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49" b="3792"/>
          <a:stretch/>
        </p:blipFill>
        <p:spPr>
          <a:xfrm>
            <a:off x="2980400" y="2381251"/>
            <a:ext cx="18212636" cy="1113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7119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2ACF91-5584-0AF2-99E5-D348DBC473B7}"/>
              </a:ext>
            </a:extLst>
          </p:cNvPr>
          <p:cNvSpPr txBox="1"/>
          <p:nvPr/>
        </p:nvSpPr>
        <p:spPr>
          <a:xfrm>
            <a:off x="4240017" y="1667511"/>
            <a:ext cx="686886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D" sz="3600" dirty="0"/>
              <a:t>Recommending thing to people</a:t>
            </a:r>
            <a:endParaRPr kumimoji="0" lang="en-ID" sz="4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B4CB8-F348-EDB7-5249-3667E121C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" r="1882" b="5325"/>
          <a:stretch/>
        </p:blipFill>
        <p:spPr>
          <a:xfrm>
            <a:off x="3257549" y="2886764"/>
            <a:ext cx="17392651" cy="1029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0926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2ACF91-5584-0AF2-99E5-D348DBC473B7}"/>
              </a:ext>
            </a:extLst>
          </p:cNvPr>
          <p:cNvSpPr txBox="1"/>
          <p:nvPr/>
        </p:nvSpPr>
        <p:spPr>
          <a:xfrm>
            <a:off x="4240017" y="1667511"/>
            <a:ext cx="686886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D" sz="3600" dirty="0"/>
              <a:t>Recommending thing to people</a:t>
            </a:r>
            <a:endParaRPr kumimoji="0" lang="en-ID" sz="4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2983A-AA70-2D7E-8947-AC5A467217A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70314" y="2816281"/>
            <a:ext cx="21651686" cy="452226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4800" dirty="0">
                <a:latin typeface="+mj-lt"/>
              </a:rPr>
              <a:t>Recommender Systems go beyond the methods we’ve seen so far by trying to model the relationships between people and the items they’re evaluating</a:t>
            </a:r>
            <a:endParaRPr lang="en-ID" sz="48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04685-029E-39B7-C05E-46E17E947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259" y="5201824"/>
            <a:ext cx="16215481" cy="76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1356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Introduction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544638" indent="-685800" algn="just"/>
            <a:endParaRPr lang="en-US" sz="54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  <a:p>
            <a:pPr marL="1544638" indent="-685800" algn="just"/>
            <a:r>
              <a:rPr lang="en-US" sz="54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Three approach to recommender systems:</a:t>
            </a:r>
          </a:p>
          <a:p>
            <a:pPr marL="2168526" lvl="1" indent="-685800" algn="just"/>
            <a:r>
              <a:rPr lang="en-US" sz="54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Content-based</a:t>
            </a:r>
          </a:p>
          <a:p>
            <a:pPr marL="2168526" lvl="1" indent="-685800" algn="just"/>
            <a:r>
              <a:rPr lang="en-US" sz="54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Collaborative Based</a:t>
            </a:r>
          </a:p>
          <a:p>
            <a:pPr marL="2168526" lvl="1" indent="-685800" algn="just"/>
            <a:r>
              <a:rPr lang="en-US" sz="54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Latent Factor </a:t>
            </a:r>
          </a:p>
          <a:p>
            <a:pPr marL="2747963" lvl="2" indent="-685800" algn="just"/>
            <a:endParaRPr lang="en-US" sz="54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43B5D8B-BB8A-BB9F-C80C-186F9E70828E}"/>
              </a:ext>
            </a:extLst>
          </p:cNvPr>
          <p:cNvSpPr/>
          <p:nvPr/>
        </p:nvSpPr>
        <p:spPr>
          <a:xfrm>
            <a:off x="9509760" y="5547360"/>
            <a:ext cx="2072640" cy="2133600"/>
          </a:xfrm>
          <a:prstGeom prst="rightBrac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D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40027-DC6A-D53A-A980-40FDC18849AD}"/>
              </a:ext>
            </a:extLst>
          </p:cNvPr>
          <p:cNvSpPr txBox="1"/>
          <p:nvPr/>
        </p:nvSpPr>
        <p:spPr>
          <a:xfrm>
            <a:off x="11582400" y="6147365"/>
            <a:ext cx="464390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D" sz="5400" b="1" dirty="0">
                <a:solidFill>
                  <a:srgbClr val="00B0F0"/>
                </a:solidFill>
              </a:rPr>
              <a:t>This Lecturer</a:t>
            </a:r>
            <a:endParaRPr kumimoji="0" lang="en-ID" sz="5400" b="1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3636858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Based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56443642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5400" dirty="0">
                <a:latin typeface="+mj-lt"/>
              </a:rPr>
              <a:t>Content Based Recommendations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858838" indent="0" algn="just">
              <a:buNone/>
            </a:pPr>
            <a:endParaRPr lang="en-US" sz="5400" dirty="0">
              <a:latin typeface="+mj-lt"/>
            </a:endParaRPr>
          </a:p>
          <a:p>
            <a:pPr marL="858838" indent="0" algn="just">
              <a:buNone/>
            </a:pPr>
            <a:r>
              <a:rPr lang="en-US" sz="5400" b="1" dirty="0">
                <a:solidFill>
                  <a:srgbClr val="00B0F0"/>
                </a:solidFill>
                <a:latin typeface="+mj-lt"/>
              </a:rPr>
              <a:t>Main Idea: </a:t>
            </a:r>
            <a:r>
              <a:rPr lang="en-US" sz="5400" dirty="0">
                <a:latin typeface="+mj-lt"/>
              </a:rPr>
              <a:t>Recommend items to customer x similar to previous items rated highly by x</a:t>
            </a:r>
          </a:p>
          <a:p>
            <a:pPr marL="858838" indent="0" algn="just">
              <a:buNone/>
            </a:pPr>
            <a:endParaRPr lang="en-US" sz="5400" dirty="0">
              <a:latin typeface="+mj-lt"/>
            </a:endParaRPr>
          </a:p>
          <a:p>
            <a:pPr marL="858838" indent="0" algn="just">
              <a:buNone/>
            </a:pPr>
            <a:r>
              <a:rPr lang="en-US" sz="5400" b="1" dirty="0">
                <a:solidFill>
                  <a:srgbClr val="00B050"/>
                </a:solidFill>
                <a:latin typeface="+mj-lt"/>
              </a:rPr>
              <a:t>Movie Recommendation:</a:t>
            </a:r>
          </a:p>
          <a:p>
            <a:pPr marL="1544638" indent="-685800" algn="just"/>
            <a:r>
              <a:rPr lang="en-US" sz="5400" dirty="0">
                <a:latin typeface="+mj-lt"/>
              </a:rPr>
              <a:t>Recommend movies with same actor(s), director, genre,… </a:t>
            </a:r>
          </a:p>
          <a:p>
            <a:pPr marL="858838" indent="0" algn="just">
              <a:buNone/>
            </a:pPr>
            <a:r>
              <a:rPr lang="en-US" sz="5400" b="1" dirty="0">
                <a:solidFill>
                  <a:srgbClr val="00B050"/>
                </a:solidFill>
                <a:latin typeface="+mj-lt"/>
              </a:rPr>
              <a:t>Websites, blogs, news</a:t>
            </a:r>
          </a:p>
          <a:p>
            <a:pPr marL="1544638" indent="-685800" algn="just"/>
            <a:r>
              <a:rPr lang="en-US" sz="5400" dirty="0">
                <a:latin typeface="+mj-lt"/>
              </a:rPr>
              <a:t>Recommend other sites with similar types or words</a:t>
            </a:r>
          </a:p>
        </p:txBody>
      </p:sp>
    </p:spTree>
    <p:extLst>
      <p:ext uri="{BB962C8B-B14F-4D97-AF65-F5344CB8AC3E}">
        <p14:creationId xmlns:p14="http://schemas.microsoft.com/office/powerpoint/2010/main" val="132118449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5400" dirty="0">
                <a:latin typeface="+mj-lt"/>
              </a:rPr>
              <a:t>Content Based Recommendations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76F7C8-C6F0-8F2C-264E-95D5AC75ABD5}"/>
              </a:ext>
            </a:extLst>
          </p:cNvPr>
          <p:cNvSpPr txBox="1"/>
          <p:nvPr/>
        </p:nvSpPr>
        <p:spPr>
          <a:xfrm>
            <a:off x="4240017" y="1495903"/>
            <a:ext cx="339355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D" sz="4000" dirty="0"/>
              <a:t>Plan of Action</a:t>
            </a:r>
            <a:endParaRPr kumimoji="0" lang="en-ID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2E0AD7-78D8-CFD9-9968-7ACDA7D89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204" y="3040516"/>
            <a:ext cx="15683592" cy="1013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8212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5400" dirty="0">
                <a:latin typeface="+mj-lt"/>
              </a:rPr>
              <a:t>Content Based Recommendations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66042" y="2557980"/>
                <a:ext cx="23380929" cy="11158019"/>
              </a:xfrm>
            </p:spPr>
            <p:txBody>
              <a:bodyPr>
                <a:normAutofit/>
              </a:bodyPr>
              <a:lstStyle/>
              <a:p>
                <a:pPr marL="858838" indent="0" algn="just">
                  <a:buNone/>
                </a:pPr>
                <a:r>
                  <a:rPr lang="en-US" sz="4000" dirty="0">
                    <a:solidFill>
                      <a:srgbClr val="00B0F0"/>
                    </a:solidFill>
                    <a:latin typeface="+mj-lt"/>
                  </a:rPr>
                  <a:t>For each item, create an </a:t>
                </a:r>
                <a:r>
                  <a:rPr lang="en-US" sz="4000" b="1" dirty="0">
                    <a:solidFill>
                      <a:srgbClr val="00B0F0"/>
                    </a:solidFill>
                    <a:latin typeface="+mj-lt"/>
                  </a:rPr>
                  <a:t>item profile</a:t>
                </a:r>
                <a:endParaRPr lang="en-US" sz="4000" b="1" dirty="0">
                  <a:latin typeface="+mj-lt"/>
                </a:endParaRPr>
              </a:p>
              <a:p>
                <a:pPr marL="858838" indent="0" algn="just">
                  <a:buNone/>
                </a:pPr>
                <a:r>
                  <a:rPr lang="en-US" sz="4000" b="1" dirty="0">
                    <a:solidFill>
                      <a:srgbClr val="00B050"/>
                    </a:solidFill>
                    <a:latin typeface="+mj-lt"/>
                  </a:rPr>
                  <a:t>Profile is a set (vector) of features</a:t>
                </a:r>
              </a:p>
              <a:p>
                <a:pPr marL="1544638" indent="-685800" algn="just"/>
                <a:r>
                  <a:rPr lang="en-US" sz="4000" b="1" dirty="0">
                    <a:latin typeface="+mj-lt"/>
                  </a:rPr>
                  <a:t>Movies: </a:t>
                </a:r>
                <a:r>
                  <a:rPr lang="en-US" sz="4000" dirty="0">
                    <a:latin typeface="+mj-lt"/>
                  </a:rPr>
                  <a:t>genre, director, actors, year, …</a:t>
                </a:r>
              </a:p>
              <a:p>
                <a:pPr marL="1544638" indent="-685800" algn="just"/>
                <a:r>
                  <a:rPr lang="en-US" sz="4000" b="1" dirty="0">
                    <a:latin typeface="+mj-lt"/>
                  </a:rPr>
                  <a:t>Text:</a:t>
                </a:r>
                <a:r>
                  <a:rPr lang="en-US" sz="4000" dirty="0">
                    <a:latin typeface="+mj-lt"/>
                  </a:rPr>
                  <a:t> Set	of	“important”	words	in	document</a:t>
                </a:r>
              </a:p>
              <a:p>
                <a:pPr marL="858838" indent="0" algn="just">
                  <a:buNone/>
                </a:pPr>
                <a:r>
                  <a:rPr lang="en-US" sz="4000" b="1" dirty="0">
                    <a:solidFill>
                      <a:srgbClr val="00B050"/>
                    </a:solidFill>
                    <a:latin typeface="+mj-lt"/>
                  </a:rPr>
                  <a:t>How 	to	pick	important	features?</a:t>
                </a:r>
              </a:p>
              <a:p>
                <a:pPr marL="1544638" indent="-685800" algn="just"/>
                <a:r>
                  <a:rPr lang="en-US" sz="4000" b="1" dirty="0">
                    <a:latin typeface="+mj-lt"/>
                  </a:rPr>
                  <a:t>TF-IDF </a:t>
                </a:r>
                <a:r>
                  <a:rPr lang="en-US" sz="4000" dirty="0">
                    <a:latin typeface="+mj-lt"/>
                  </a:rPr>
                  <a:t>(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𝑇𝑒𝑟𝑚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𝑓𝑟𝑒𝑞𝑢𝑒𝑛𝑐𝑦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 ×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𝐼𝑛𝑣𝑒𝑟𝑠𝑒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𝐷𝑜𝑐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𝐹𝑟𝑒𝑞𝑢𝑒𝑛𝑐𝑦</m:t>
                    </m:r>
                  </m:oMath>
                </a14:m>
                <a:r>
                  <a:rPr lang="en-US" sz="4000" dirty="0"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66042" y="2557980"/>
                <a:ext cx="23380929" cy="11158019"/>
              </a:xfrm>
              <a:blipFill>
                <a:blip r:embed="rId2"/>
                <a:stretch>
                  <a:fillRect t="-103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5C04469-4041-E37A-982E-B906D1885393}"/>
              </a:ext>
            </a:extLst>
          </p:cNvPr>
          <p:cNvSpPr txBox="1"/>
          <p:nvPr/>
        </p:nvSpPr>
        <p:spPr>
          <a:xfrm>
            <a:off x="4376276" y="1495903"/>
            <a:ext cx="312104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D" sz="4000" dirty="0"/>
              <a:t>Item Profiles</a:t>
            </a:r>
            <a:endParaRPr kumimoji="0" lang="en-ID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94FAF-3187-BBD8-5EE9-6199A866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851" y="9286396"/>
            <a:ext cx="14100298" cy="440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6821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5400" dirty="0">
                <a:latin typeface="+mj-lt"/>
              </a:rPr>
              <a:t>Content Based Recommendations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524000" indent="-800100" algn="just">
              <a:tabLst>
                <a:tab pos="1524000" algn="l"/>
              </a:tabLst>
            </a:pPr>
            <a:r>
              <a:rPr lang="en-US" sz="4000" b="1" dirty="0">
                <a:latin typeface="+mj-lt"/>
              </a:rPr>
              <a:t>Want a vector with the same components/ dimensions as items</a:t>
            </a:r>
          </a:p>
          <a:p>
            <a:pPr marL="2147888" lvl="1" indent="-800100" algn="just">
              <a:tabLst>
                <a:tab pos="1524000" algn="l"/>
              </a:tabLst>
            </a:pPr>
            <a:r>
              <a:rPr lang="en-US" sz="4000" dirty="0">
                <a:latin typeface="+mj-lt"/>
              </a:rPr>
              <a:t>Could be 1s representing user purchases</a:t>
            </a:r>
          </a:p>
          <a:p>
            <a:pPr marL="2147888" lvl="1" indent="-800100" algn="just">
              <a:tabLst>
                <a:tab pos="1524000" algn="l"/>
              </a:tabLst>
            </a:pPr>
            <a:r>
              <a:rPr lang="en-US" sz="4000" dirty="0">
                <a:latin typeface="+mj-lt"/>
              </a:rPr>
              <a:t>Or arbitrary numbers of rating</a:t>
            </a:r>
          </a:p>
          <a:p>
            <a:pPr marL="1524000" indent="-800100" algn="just">
              <a:tabLst>
                <a:tab pos="1524000" algn="l"/>
              </a:tabLst>
            </a:pPr>
            <a:r>
              <a:rPr lang="en-US" sz="4000" b="1" dirty="0">
                <a:latin typeface="+mj-lt"/>
              </a:rPr>
              <a:t>User profile is aggregate of items:</a:t>
            </a:r>
          </a:p>
          <a:p>
            <a:pPr marL="2147888" lvl="1" indent="-800100" algn="just">
              <a:tabLst>
                <a:tab pos="1524000" algn="l"/>
              </a:tabLst>
            </a:pPr>
            <a:r>
              <a:rPr lang="en-US" sz="4000" dirty="0">
                <a:latin typeface="+mj-lt"/>
              </a:rPr>
              <a:t>Average (weighted?) of rated item profiles</a:t>
            </a:r>
          </a:p>
          <a:p>
            <a:pPr marL="1544638" indent="-685800" algn="just"/>
            <a:endParaRPr lang="en-US" sz="40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C04469-4041-E37A-982E-B906D1885393}"/>
              </a:ext>
            </a:extLst>
          </p:cNvPr>
          <p:cNvSpPr txBox="1"/>
          <p:nvPr/>
        </p:nvSpPr>
        <p:spPr>
          <a:xfrm>
            <a:off x="4376276" y="1495903"/>
            <a:ext cx="312104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D" sz="4000" dirty="0"/>
              <a:t>Item Profiles</a:t>
            </a:r>
            <a:endParaRPr kumimoji="0" lang="en-ID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B2834-6A45-1623-E372-B0952E0AF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323" y="8469922"/>
            <a:ext cx="11663363" cy="324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6456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8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Outline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/>
            <a:r>
              <a:rPr lang="en-US" sz="5400" dirty="0">
                <a:latin typeface="+mj-lt"/>
              </a:rPr>
              <a:t>Introduction</a:t>
            </a:r>
          </a:p>
          <a:p>
            <a:pPr marL="1773238" indent="-914400" algn="just"/>
            <a:r>
              <a:rPr lang="en-US" sz="5400" dirty="0">
                <a:latin typeface="+mj-lt"/>
              </a:rPr>
              <a:t>Content Based Recommendation</a:t>
            </a:r>
          </a:p>
          <a:p>
            <a:pPr marL="1773238" indent="-914400" algn="just"/>
            <a:r>
              <a:rPr lang="en-US" sz="5400" dirty="0">
                <a:latin typeface="+mj-lt"/>
              </a:rPr>
              <a:t>Collaborative Recommendation</a:t>
            </a:r>
          </a:p>
          <a:p>
            <a:pPr marL="1773238" indent="-914400" algn="just"/>
            <a:endParaRPr lang="en-US" sz="5400" dirty="0">
              <a:latin typeface="+mj-lt"/>
            </a:endParaRPr>
          </a:p>
          <a:p>
            <a:pPr marL="1773238" indent="-914400" algn="just"/>
            <a:endParaRPr lang="en-US" sz="5400" dirty="0">
              <a:latin typeface="+mj-lt"/>
            </a:endParaRPr>
          </a:p>
          <a:p>
            <a:pPr marL="1773238" indent="-914400" algn="just"/>
            <a:endParaRPr 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646014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5400" dirty="0">
                <a:latin typeface="+mj-lt"/>
              </a:rPr>
              <a:t>Content Based Recommendations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66042" y="2557980"/>
                <a:ext cx="23380929" cy="11158019"/>
              </a:xfrm>
            </p:spPr>
            <p:txBody>
              <a:bodyPr>
                <a:normAutofit/>
              </a:bodyPr>
              <a:lstStyle/>
              <a:p>
                <a:pPr marL="1524000" indent="-800100" algn="just">
                  <a:tabLst>
                    <a:tab pos="1524000" algn="l"/>
                  </a:tabLst>
                </a:pPr>
                <a:r>
                  <a:rPr lang="en-US" sz="4000" dirty="0">
                    <a:latin typeface="+mj-lt"/>
                  </a:rPr>
                  <a:t>User and item vectors have the same component/ dimensions, recommend the items whose vectors are most similar to the user vector</a:t>
                </a:r>
              </a:p>
              <a:p>
                <a:pPr marL="1524000" indent="-800100" algn="just">
                  <a:tabLst>
                    <a:tab pos="1524000" algn="l"/>
                  </a:tabLst>
                </a:pPr>
                <a:endParaRPr lang="en-US" sz="4000" dirty="0">
                  <a:latin typeface="+mj-lt"/>
                </a:endParaRPr>
              </a:p>
              <a:p>
                <a:pPr marL="1524000" indent="-800100" algn="just">
                  <a:tabLst>
                    <a:tab pos="1524000" algn="l"/>
                  </a:tabLst>
                </a:pPr>
                <a:r>
                  <a:rPr lang="en-US" sz="4000" dirty="0">
                    <a:latin typeface="+mj-lt"/>
                  </a:rPr>
                  <a:t>Given user profile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000" dirty="0">
                    <a:latin typeface="+mj-lt"/>
                  </a:rPr>
                  <a:t> and item profile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+mj-lt"/>
                  </a:rPr>
                  <a:t>, </a:t>
                </a:r>
              </a:p>
              <a:p>
                <a:pPr marL="1524000" indent="-800100" algn="just">
                  <a:tabLst>
                    <a:tab pos="1524000" algn="l"/>
                  </a:tabLst>
                </a:pPr>
                <a:r>
                  <a:rPr lang="en-US" sz="4000" dirty="0">
                    <a:latin typeface="+mj-lt"/>
                  </a:rPr>
                  <a:t>Estimate :</a:t>
                </a:r>
              </a:p>
              <a:p>
                <a:pPr marL="723900" indent="0" algn="just">
                  <a:buNone/>
                  <a:tabLst>
                    <a:tab pos="1524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fun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 ∙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d>
                            <m:dPr>
                              <m:begChr m:val="‖"/>
                              <m:endChr m:val="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‖"/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‖"/>
                              <m:endChr m:val="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‖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40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66042" y="2557980"/>
                <a:ext cx="23380929" cy="11158019"/>
              </a:xfrm>
              <a:blipFill>
                <a:blip r:embed="rId2"/>
                <a:stretch>
                  <a:fillRect t="-3279" r="-109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5C04469-4041-E37A-982E-B906D1885393}"/>
              </a:ext>
            </a:extLst>
          </p:cNvPr>
          <p:cNvSpPr txBox="1"/>
          <p:nvPr/>
        </p:nvSpPr>
        <p:spPr>
          <a:xfrm>
            <a:off x="4240017" y="1495903"/>
            <a:ext cx="253274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D" sz="4000" dirty="0"/>
              <a:t>Prediction</a:t>
            </a:r>
            <a:endParaRPr kumimoji="0" lang="en-ID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3598082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5400" dirty="0">
                <a:latin typeface="+mj-lt"/>
              </a:rPr>
              <a:t>Content Based Recommendations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11094587" cy="11158019"/>
          </a:xfrm>
        </p:spPr>
        <p:txBody>
          <a:bodyPr>
            <a:normAutofit/>
          </a:bodyPr>
          <a:lstStyle/>
          <a:p>
            <a:pPr marL="723900" indent="0" algn="ctr">
              <a:buNone/>
              <a:tabLst>
                <a:tab pos="1524000" algn="l"/>
              </a:tabLst>
            </a:pPr>
            <a:r>
              <a:rPr lang="en-US" sz="4000" dirty="0">
                <a:solidFill>
                  <a:srgbClr val="00B050"/>
                </a:solidFill>
                <a:latin typeface="+mj-lt"/>
              </a:rPr>
              <a:t>Pros</a:t>
            </a:r>
          </a:p>
          <a:p>
            <a:pPr marL="1524000" indent="-800100" algn="just">
              <a:tabLst>
                <a:tab pos="1524000" algn="l"/>
              </a:tabLst>
            </a:pPr>
            <a:r>
              <a:rPr lang="en-US" sz="4000" dirty="0">
                <a:latin typeface="+mj-lt"/>
              </a:rPr>
              <a:t>No need for data on other users</a:t>
            </a:r>
          </a:p>
          <a:p>
            <a:pPr marL="1524000" indent="-800100" algn="just">
              <a:tabLst>
                <a:tab pos="1524000" algn="l"/>
              </a:tabLst>
            </a:pPr>
            <a:r>
              <a:rPr lang="en-US" sz="4000" dirty="0">
                <a:latin typeface="+mj-lt"/>
              </a:rPr>
              <a:t>Able to recommend to user with unique tastes</a:t>
            </a:r>
          </a:p>
          <a:p>
            <a:pPr marL="1524000" indent="-800100" algn="just">
              <a:tabLst>
                <a:tab pos="1524000" algn="l"/>
              </a:tabLst>
            </a:pPr>
            <a:r>
              <a:rPr lang="en-US" sz="4000" dirty="0">
                <a:latin typeface="+mj-lt"/>
              </a:rPr>
              <a:t>Able to recommend new and unpopular items</a:t>
            </a:r>
          </a:p>
          <a:p>
            <a:pPr marL="1524000" indent="-800100" algn="just">
              <a:tabLst>
                <a:tab pos="1524000" algn="l"/>
              </a:tabLst>
            </a:pPr>
            <a:r>
              <a:rPr lang="en-US" sz="4000" dirty="0">
                <a:latin typeface="+mj-lt"/>
              </a:rPr>
              <a:t>Able to provide explanation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C04469-4041-E37A-982E-B906D1885393}"/>
              </a:ext>
            </a:extLst>
          </p:cNvPr>
          <p:cNvSpPr txBox="1"/>
          <p:nvPr/>
        </p:nvSpPr>
        <p:spPr>
          <a:xfrm>
            <a:off x="4240017" y="1495903"/>
            <a:ext cx="354904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D" sz="4000" dirty="0"/>
              <a:t>Pros and Cons</a:t>
            </a:r>
            <a:endParaRPr kumimoji="0" lang="en-ID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" name="Tampungan Konten 14">
            <a:extLst>
              <a:ext uri="{FF2B5EF4-FFF2-40B4-BE49-F238E27FC236}">
                <a16:creationId xmlns:a16="http://schemas.microsoft.com/office/drawing/2014/main" id="{B0B13F66-72A2-0DDE-8786-FA92A47B9A7F}"/>
              </a:ext>
            </a:extLst>
          </p:cNvPr>
          <p:cNvSpPr txBox="1">
            <a:spLocks/>
          </p:cNvSpPr>
          <p:nvPr/>
        </p:nvSpPr>
        <p:spPr>
          <a:xfrm>
            <a:off x="12823371" y="2613104"/>
            <a:ext cx="11094587" cy="11158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723900" indent="0" algn="ctr">
              <a:buFontTx/>
              <a:buNone/>
              <a:tabLst>
                <a:tab pos="1524000" algn="l"/>
              </a:tabLst>
            </a:pPr>
            <a:r>
              <a:rPr lang="en-US" sz="4000" dirty="0">
                <a:solidFill>
                  <a:srgbClr val="FF0000"/>
                </a:solidFill>
                <a:latin typeface="+mj-lt"/>
              </a:rPr>
              <a:t>Cons</a:t>
            </a:r>
          </a:p>
          <a:p>
            <a:pPr marL="1524000" indent="-800100" algn="just">
              <a:tabLst>
                <a:tab pos="1524000" algn="l"/>
              </a:tabLst>
            </a:pPr>
            <a:r>
              <a:rPr lang="en-US" sz="4000" dirty="0">
                <a:latin typeface="+mj-lt"/>
              </a:rPr>
              <a:t>Finding the appropriate features is hard</a:t>
            </a:r>
          </a:p>
          <a:p>
            <a:pPr marL="1524000" indent="-800100" algn="just">
              <a:tabLst>
                <a:tab pos="1524000" algn="l"/>
              </a:tabLst>
            </a:pPr>
            <a:r>
              <a:rPr lang="en-US" sz="4000" dirty="0">
                <a:latin typeface="+mj-lt"/>
              </a:rPr>
              <a:t>Recommendation for new users</a:t>
            </a:r>
          </a:p>
          <a:p>
            <a:pPr marL="1524000" indent="-800100" algn="just">
              <a:tabLst>
                <a:tab pos="1524000" algn="l"/>
              </a:tabLst>
            </a:pPr>
            <a:r>
              <a:rPr lang="en-US" sz="4000" dirty="0">
                <a:latin typeface="+mj-lt"/>
              </a:rPr>
              <a:t>Overspecialization</a:t>
            </a:r>
          </a:p>
        </p:txBody>
      </p:sp>
    </p:spTree>
    <p:extLst>
      <p:ext uri="{BB962C8B-B14F-4D97-AF65-F5344CB8AC3E}">
        <p14:creationId xmlns:p14="http://schemas.microsoft.com/office/powerpoint/2010/main" val="381033641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</a:t>
            </a:r>
            <a:r>
              <a:rPr lang="en-US" dirty="0" err="1"/>
              <a:t>FIltering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7481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5400" dirty="0">
                <a:latin typeface="+mj-lt"/>
              </a:rPr>
              <a:t>Collaborative Filtering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10541927" cy="11158019"/>
          </a:xfrm>
        </p:spPr>
        <p:txBody>
          <a:bodyPr>
            <a:normAutofit/>
          </a:bodyPr>
          <a:lstStyle/>
          <a:p>
            <a:pPr marL="1773238" indent="-914400" algn="just"/>
            <a:r>
              <a:rPr lang="en-US" sz="5400" dirty="0">
                <a:solidFill>
                  <a:srgbClr val="00B050"/>
                </a:solidFill>
                <a:latin typeface="+mj-lt"/>
              </a:rPr>
              <a:t>Consider user </a:t>
            </a:r>
            <a:r>
              <a:rPr lang="en-US" sz="5400" b="1" dirty="0">
                <a:solidFill>
                  <a:srgbClr val="00B050"/>
                </a:solidFill>
                <a:latin typeface="+mj-lt"/>
              </a:rPr>
              <a:t>x</a:t>
            </a:r>
          </a:p>
          <a:p>
            <a:pPr marL="1773238" indent="-914400" algn="just"/>
            <a:endParaRPr lang="en-US" sz="5400" dirty="0">
              <a:latin typeface="+mj-lt"/>
            </a:endParaRPr>
          </a:p>
          <a:p>
            <a:pPr marL="1773238" indent="-914400" algn="just"/>
            <a:r>
              <a:rPr lang="en-US" sz="5400" dirty="0">
                <a:latin typeface="+mj-lt"/>
              </a:rPr>
              <a:t>Find set </a:t>
            </a:r>
            <a:r>
              <a:rPr lang="en-US" sz="5400" b="1" dirty="0">
                <a:latin typeface="+mj-lt"/>
              </a:rPr>
              <a:t>N</a:t>
            </a:r>
            <a:r>
              <a:rPr lang="en-US" sz="5400" dirty="0">
                <a:latin typeface="+mj-lt"/>
              </a:rPr>
              <a:t> of other users whose ratings are “</a:t>
            </a:r>
            <a:r>
              <a:rPr lang="en-US" sz="5400" dirty="0">
                <a:solidFill>
                  <a:srgbClr val="FF0000"/>
                </a:solidFill>
                <a:latin typeface="+mj-lt"/>
              </a:rPr>
              <a:t>similar</a:t>
            </a:r>
            <a:r>
              <a:rPr lang="en-US" sz="5400" dirty="0">
                <a:latin typeface="+mj-lt"/>
              </a:rPr>
              <a:t>” to </a:t>
            </a:r>
            <a:r>
              <a:rPr lang="en-US" sz="5400" b="1" dirty="0">
                <a:latin typeface="+mj-lt"/>
              </a:rPr>
              <a:t>x’s</a:t>
            </a:r>
            <a:r>
              <a:rPr lang="en-US" sz="5400" dirty="0">
                <a:latin typeface="+mj-lt"/>
              </a:rPr>
              <a:t> ratings</a:t>
            </a:r>
          </a:p>
          <a:p>
            <a:pPr marL="1773238" indent="-914400" algn="just"/>
            <a:endParaRPr lang="en-US" sz="5400" dirty="0">
              <a:latin typeface="+mj-lt"/>
            </a:endParaRPr>
          </a:p>
          <a:p>
            <a:pPr marL="1773238" indent="-914400" algn="just"/>
            <a:r>
              <a:rPr lang="en-US" sz="5400" dirty="0">
                <a:latin typeface="+mj-lt"/>
              </a:rPr>
              <a:t>Estimate </a:t>
            </a:r>
            <a:r>
              <a:rPr lang="en-US" sz="5400" b="1" dirty="0">
                <a:latin typeface="+mj-lt"/>
              </a:rPr>
              <a:t>x’s</a:t>
            </a:r>
            <a:r>
              <a:rPr lang="en-US" sz="5400" dirty="0">
                <a:latin typeface="+mj-lt"/>
              </a:rPr>
              <a:t> ratings based on users in </a:t>
            </a:r>
            <a:r>
              <a:rPr lang="en-US" sz="5400" b="1" dirty="0">
                <a:latin typeface="+mj-lt"/>
              </a:rPr>
              <a:t>N</a:t>
            </a:r>
          </a:p>
          <a:p>
            <a:pPr marL="1773238" indent="-914400" algn="just"/>
            <a:endParaRPr lang="en-US" sz="5400" dirty="0">
              <a:latin typeface="+mj-lt"/>
            </a:endParaRPr>
          </a:p>
          <a:p>
            <a:pPr marL="1773238" indent="-914400" algn="just"/>
            <a:endParaRPr lang="en-US" sz="54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426904-E892-1A0B-893C-5D887F876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9" y="2833687"/>
            <a:ext cx="10879015" cy="993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7743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5400" dirty="0">
                <a:latin typeface="+mj-lt"/>
              </a:rPr>
              <a:t>Collaborative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66042" y="2557980"/>
                <a:ext cx="23167681" cy="11158019"/>
              </a:xfrm>
            </p:spPr>
            <p:txBody>
              <a:bodyPr>
                <a:normAutofit/>
              </a:bodyPr>
              <a:lstStyle/>
              <a:p>
                <a:pPr marL="858838" indent="0" algn="just">
                  <a:buNone/>
                </a:pPr>
                <a:endParaRPr lang="en-US" sz="5400" dirty="0">
                  <a:latin typeface="+mj-lt"/>
                </a:endParaRPr>
              </a:p>
              <a:p>
                <a:pPr marL="858838" indent="0" algn="ctr">
                  <a:buNone/>
                </a:pPr>
                <a:endParaRPr lang="en-US" sz="5400" dirty="0">
                  <a:latin typeface="+mj-lt"/>
                </a:endParaRPr>
              </a:p>
              <a:p>
                <a:pPr marL="858838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5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5400" dirty="0">
                    <a:latin typeface="+mj-lt"/>
                  </a:rPr>
                  <a:t> set of items purchased by user u</a:t>
                </a:r>
              </a:p>
              <a:p>
                <a:pPr marL="858838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5400" dirty="0">
                    <a:latin typeface="+mj-lt"/>
                  </a:rPr>
                  <a:t>= set of users who purchased item </a:t>
                </a:r>
                <a:r>
                  <a:rPr lang="en-US" sz="5400" dirty="0" err="1">
                    <a:latin typeface="+mj-lt"/>
                  </a:rPr>
                  <a:t>i</a:t>
                </a:r>
                <a:endParaRPr lang="en-US" sz="54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66042" y="2557980"/>
                <a:ext cx="23167681" cy="1115801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8D3994A-7BBD-6535-EECB-8442C96C7575}"/>
              </a:ext>
            </a:extLst>
          </p:cNvPr>
          <p:cNvSpPr txBox="1"/>
          <p:nvPr/>
        </p:nvSpPr>
        <p:spPr>
          <a:xfrm>
            <a:off x="4668821" y="1495903"/>
            <a:ext cx="269144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D" sz="4000" dirty="0"/>
              <a:t>Definitions</a:t>
            </a:r>
            <a:endParaRPr kumimoji="0" lang="en-ID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0071518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5400" dirty="0">
                <a:latin typeface="+mj-lt"/>
              </a:rPr>
              <a:t>Collaborative Filtering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D3994A-7BBD-6535-EECB-8442C96C7575}"/>
              </a:ext>
            </a:extLst>
          </p:cNvPr>
          <p:cNvSpPr txBox="1"/>
          <p:nvPr/>
        </p:nvSpPr>
        <p:spPr>
          <a:xfrm>
            <a:off x="4668821" y="1495903"/>
            <a:ext cx="269144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D" sz="4000" dirty="0"/>
              <a:t>Definitions</a:t>
            </a:r>
            <a:endParaRPr kumimoji="0" lang="en-ID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6F15A-2A47-C026-7552-30FDA631EE3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267D28-8D01-7DFE-E27A-C8BB03E2D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130" y="3680649"/>
            <a:ext cx="14407132" cy="931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8916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5400" dirty="0">
                <a:latin typeface="+mj-lt"/>
              </a:rPr>
              <a:t>Collaborative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66042" y="2557980"/>
                <a:ext cx="23167681" cy="11158019"/>
              </a:xfrm>
            </p:spPr>
            <p:txBody>
              <a:bodyPr>
                <a:normAutofit lnSpcReduction="10000"/>
              </a:bodyPr>
              <a:lstStyle/>
              <a:p>
                <a:pPr marL="858838" indent="0" algn="just">
                  <a:buNone/>
                </a:pPr>
                <a:r>
                  <a:rPr lang="en-US" sz="5400" dirty="0">
                    <a:latin typeface="+mj-lt"/>
                  </a:rPr>
                  <a:t>Euclidean Distance: Between two item (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5400" dirty="0">
                    <a:latin typeface="+mj-lt"/>
                  </a:rPr>
                  <a:t> (similarly defined by two users)</a:t>
                </a:r>
              </a:p>
              <a:p>
                <a:pPr marL="858838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\</m:t>
                      </m:r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>
                            <m:sSub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\</m:t>
                          </m:r>
                          <m:sSub>
                            <m:sSub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=|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5400" dirty="0">
                  <a:latin typeface="+mj-lt"/>
                </a:endParaRPr>
              </a:p>
              <a:p>
                <a:pPr marL="858838" indent="0" algn="just">
                  <a:buNone/>
                </a:pPr>
                <a:endParaRPr lang="en-US" sz="5400" dirty="0">
                  <a:latin typeface="+mj-lt"/>
                </a:endParaRPr>
              </a:p>
              <a:p>
                <a:pPr marL="858838" indent="0" algn="just">
                  <a:buNone/>
                </a:pPr>
                <a:endParaRPr lang="en-US" sz="5400" dirty="0">
                  <a:latin typeface="+mj-lt"/>
                </a:endParaRPr>
              </a:p>
              <a:p>
                <a:pPr marL="858838" indent="0" algn="just">
                  <a:buNone/>
                </a:pPr>
                <a:endParaRPr lang="en-US" sz="5400" dirty="0">
                  <a:latin typeface="+mj-lt"/>
                </a:endParaRPr>
              </a:p>
              <a:p>
                <a:pPr marL="858838" indent="0" algn="just">
                  <a:buNone/>
                </a:pPr>
                <a:endParaRPr lang="en-US" sz="5400" dirty="0">
                  <a:latin typeface="+mj-lt"/>
                </a:endParaRPr>
              </a:p>
              <a:p>
                <a:pPr marL="858838" indent="0" algn="just">
                  <a:buNone/>
                </a:pPr>
                <a:endParaRPr lang="en-US" sz="5400" dirty="0">
                  <a:latin typeface="+mj-lt"/>
                </a:endParaRPr>
              </a:p>
              <a:p>
                <a:pPr marL="858838" indent="0" algn="just">
                  <a:buNone/>
                </a:pPr>
                <a:r>
                  <a:rPr lang="en-US" sz="5400" b="1" dirty="0">
                    <a:latin typeface="+mj-lt"/>
                  </a:rPr>
                  <a:t>Problem: </a:t>
                </a:r>
                <a:r>
                  <a:rPr lang="en-US" sz="5400" dirty="0">
                    <a:latin typeface="+mj-lt"/>
                  </a:rPr>
                  <a:t>Favors small sets, even if they have few elements in common</a:t>
                </a:r>
              </a:p>
              <a:p>
                <a:pPr marL="858838" indent="0" algn="just">
                  <a:buNone/>
                </a:pPr>
                <a:endParaRPr lang="en-US" sz="54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66042" y="2557980"/>
                <a:ext cx="23167681" cy="11158019"/>
              </a:xfrm>
              <a:blipFill>
                <a:blip r:embed="rId2"/>
                <a:stretch>
                  <a:fillRect t="-2240" r="-1579" b="-311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8D3994A-7BBD-6535-EECB-8442C96C7575}"/>
              </a:ext>
            </a:extLst>
          </p:cNvPr>
          <p:cNvSpPr txBox="1"/>
          <p:nvPr/>
        </p:nvSpPr>
        <p:spPr>
          <a:xfrm>
            <a:off x="4240017" y="1495903"/>
            <a:ext cx="460222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D" sz="4000" dirty="0"/>
              <a:t>Euclidean Distance</a:t>
            </a:r>
            <a:endParaRPr kumimoji="0" lang="en-ID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9DF46-4D8C-5E13-1CB8-E53873912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5" y="5586903"/>
            <a:ext cx="10866663" cy="561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2133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5400" dirty="0">
                <a:latin typeface="+mj-lt"/>
              </a:rPr>
              <a:t>Collaborative Filtering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D3994A-7BBD-6535-EECB-8442C96C7575}"/>
              </a:ext>
            </a:extLst>
          </p:cNvPr>
          <p:cNvSpPr txBox="1"/>
          <p:nvPr/>
        </p:nvSpPr>
        <p:spPr>
          <a:xfrm>
            <a:off x="4240017" y="1495903"/>
            <a:ext cx="416780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D" sz="4000" dirty="0"/>
              <a:t>Jaccard Similarity</a:t>
            </a:r>
            <a:endParaRPr kumimoji="0" lang="en-ID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6F15A-2A47-C026-7552-30FDA631EE3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mpungan Konten 14">
                <a:extLst>
                  <a:ext uri="{FF2B5EF4-FFF2-40B4-BE49-F238E27FC236}">
                    <a16:creationId xmlns:a16="http://schemas.microsoft.com/office/drawing/2014/main" id="{05E3B512-BFEE-6E53-FF59-13047E5080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6042" y="2557980"/>
                <a:ext cx="23167681" cy="1115801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266700" marR="0" indent="-266700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1pPr>
                <a:lvl2pPr marL="890588" marR="0" indent="-280988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2pPr>
                <a:lvl3pPr marL="1470025" marR="0" indent="-250825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3pPr>
                <a:lvl4pPr marL="2138363" marR="0" indent="-309563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4pPr>
                <a:lvl5pPr marL="2717800" marR="0" indent="-279400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5pPr>
                <a:lvl6pPr marL="36576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marL="858838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𝐽𝑎𝑐𝑐𝑎𝑟𝑑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ar-AE" sz="540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ar-AE" sz="5400" dirty="0">
                  <a:latin typeface="+mj-lt"/>
                </a:endParaRPr>
              </a:p>
              <a:p>
                <a:pPr marL="858838" indent="0" algn="just">
                  <a:buFontTx/>
                  <a:buNone/>
                </a:pPr>
                <a:endParaRPr lang="ar-AE" sz="5400" dirty="0">
                  <a:latin typeface="+mj-lt"/>
                </a:endParaRPr>
              </a:p>
              <a:p>
                <a:pPr marL="858838" indent="0" algn="just">
                  <a:buFontTx/>
                  <a:buNone/>
                </a:pPr>
                <a:endParaRPr lang="ar-AE" sz="5400" dirty="0">
                  <a:latin typeface="+mj-lt"/>
                </a:endParaRPr>
              </a:p>
              <a:p>
                <a:pPr marL="858838" indent="0" algn="just">
                  <a:buFontTx/>
                  <a:buNone/>
                </a:pPr>
                <a:endParaRPr lang="ar-AE" sz="5400" dirty="0">
                  <a:latin typeface="+mj-lt"/>
                </a:endParaRPr>
              </a:p>
              <a:p>
                <a:pPr marL="858838" indent="0" algn="just">
                  <a:buFontTx/>
                  <a:buNone/>
                </a:pPr>
                <a:endParaRPr lang="ar-AE" sz="5400" dirty="0">
                  <a:latin typeface="+mj-lt"/>
                </a:endParaRPr>
              </a:p>
              <a:p>
                <a:pPr marL="858838" indent="0" algn="just">
                  <a:buFontTx/>
                  <a:buNone/>
                </a:pPr>
                <a:endParaRPr lang="ar-AE" sz="5400" dirty="0">
                  <a:latin typeface="+mj-lt"/>
                </a:endParaRPr>
              </a:p>
              <a:p>
                <a:pPr marL="858838" indent="0" algn="just">
                  <a:buFontTx/>
                  <a:buNone/>
                </a:pPr>
                <a:endParaRPr lang="en-ID" sz="54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ampungan Konten 14">
                <a:extLst>
                  <a:ext uri="{FF2B5EF4-FFF2-40B4-BE49-F238E27FC236}">
                    <a16:creationId xmlns:a16="http://schemas.microsoft.com/office/drawing/2014/main" id="{05E3B512-BFEE-6E53-FF59-13047E508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42" y="2557980"/>
                <a:ext cx="23167681" cy="11158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A53DABD-00C5-44FA-EFFA-F4EECEE6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066" y="5334432"/>
            <a:ext cx="16714983" cy="681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0926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5400" dirty="0">
                <a:latin typeface="+mj-lt"/>
              </a:rPr>
              <a:t>Collaborative Filtering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D3994A-7BBD-6535-EECB-8442C96C7575}"/>
              </a:ext>
            </a:extLst>
          </p:cNvPr>
          <p:cNvSpPr txBox="1"/>
          <p:nvPr/>
        </p:nvSpPr>
        <p:spPr>
          <a:xfrm>
            <a:off x="4293719" y="1495903"/>
            <a:ext cx="406040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D" sz="4000" dirty="0"/>
              <a:t>Cosine Similarity</a:t>
            </a:r>
            <a:endParaRPr kumimoji="0" lang="en-ID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mpungan Konten 14">
                <a:extLst>
                  <a:ext uri="{FF2B5EF4-FFF2-40B4-BE49-F238E27FC236}">
                    <a16:creationId xmlns:a16="http://schemas.microsoft.com/office/drawing/2014/main" id="{05E3B512-BFEE-6E53-FF59-13047E5080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6042" y="2557980"/>
                <a:ext cx="23167681" cy="1115801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266700" marR="0" indent="-266700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1pPr>
                <a:lvl2pPr marL="890588" marR="0" indent="-280988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2pPr>
                <a:lvl3pPr marL="1470025" marR="0" indent="-250825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3pPr>
                <a:lvl4pPr marL="2138363" marR="0" indent="-309563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4pPr>
                <a:lvl5pPr marL="2717800" marR="0" indent="-279400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5pPr>
                <a:lvl6pPr marL="36576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marL="858838" indent="0" algn="just">
                  <a:buNone/>
                  <a:tabLst>
                    <a:tab pos="1766728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𝐶𝑜𝑠𝑖𝑛𝑒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ar-AE" sz="5400" dirty="0">
                  <a:latin typeface="+mj-lt"/>
                </a:endParaRPr>
              </a:p>
              <a:p>
                <a:pPr marL="858838" indent="0" algn="just">
                  <a:buFontTx/>
                  <a:buNone/>
                </a:pPr>
                <a:endParaRPr lang="ar-AE" sz="5400" dirty="0">
                  <a:latin typeface="+mj-lt"/>
                </a:endParaRPr>
              </a:p>
              <a:p>
                <a:pPr marL="858838" indent="0" algn="just">
                  <a:buFontTx/>
                  <a:buNone/>
                </a:pPr>
                <a:endParaRPr lang="ar-AE" sz="5400" dirty="0">
                  <a:latin typeface="+mj-lt"/>
                </a:endParaRPr>
              </a:p>
              <a:p>
                <a:pPr marL="858838" indent="0" algn="just">
                  <a:buFontTx/>
                  <a:buNone/>
                </a:pPr>
                <a:endParaRPr lang="ar-AE" sz="5400" dirty="0">
                  <a:latin typeface="+mj-lt"/>
                </a:endParaRPr>
              </a:p>
              <a:p>
                <a:pPr marL="858838" indent="0" algn="just">
                  <a:buFontTx/>
                  <a:buNone/>
                </a:pPr>
                <a:endParaRPr lang="ar-AE" sz="5400" dirty="0">
                  <a:latin typeface="+mj-lt"/>
                </a:endParaRPr>
              </a:p>
              <a:p>
                <a:pPr marL="858838" indent="0" algn="just">
                  <a:buFontTx/>
                  <a:buNone/>
                </a:pPr>
                <a:endParaRPr lang="ar-AE" sz="5400" dirty="0">
                  <a:latin typeface="+mj-lt"/>
                </a:endParaRPr>
              </a:p>
              <a:p>
                <a:pPr marL="858838" indent="0" algn="just">
                  <a:buFontTx/>
                  <a:buNone/>
                </a:pPr>
                <a:endParaRPr lang="en-ID" sz="54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ampungan Konten 14">
                <a:extLst>
                  <a:ext uri="{FF2B5EF4-FFF2-40B4-BE49-F238E27FC236}">
                    <a16:creationId xmlns:a16="http://schemas.microsoft.com/office/drawing/2014/main" id="{05E3B512-BFEE-6E53-FF59-13047E508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42" y="2557980"/>
                <a:ext cx="23167681" cy="11158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C2667B7-3CC4-967E-5728-21EC1981D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080"/>
          <a:stretch/>
        </p:blipFill>
        <p:spPr>
          <a:xfrm>
            <a:off x="3457574" y="5491202"/>
            <a:ext cx="16766190" cy="698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5411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82320043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0478248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+mj-lt"/>
              </a:rPr>
              <a:t>Exercise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As a data scientist in a tech company, you are tasked with developing a music recommendation system similar to Spotify’s (</a:t>
            </a:r>
            <a:r>
              <a:rPr lang="en-US" sz="4000" dirty="0">
                <a:solidFill>
                  <a:schemeClr val="tx1"/>
                </a:solidFill>
                <a:latin typeface="+mj-lt"/>
                <a:hlinkClick r:id="rId2"/>
              </a:rPr>
              <a:t>https://www.kaggle.com/datasets/bricevergnou/spotify-recommendation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) . This system aims to enhance user experience by suggesting songs or artists based on their listening history, preferences, and behavior.</a:t>
            </a:r>
          </a:p>
          <a:p>
            <a:pPr marL="3302001" lvl="3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Choose an appropriate model for your recommendation system. This could be a collaborative filtering model, a content-based model, or even a hybrid model.</a:t>
            </a:r>
          </a:p>
          <a:p>
            <a:pPr marL="3302001" lvl="3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Develop the model to analyze user behavior and predict songs or artists they might like.</a:t>
            </a:r>
          </a:p>
          <a:p>
            <a:pPr marL="3302001" lvl="3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Determine how you will measure the success of your recommendation system. </a:t>
            </a:r>
          </a:p>
          <a:p>
            <a:pPr marL="3302001" lvl="3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Test the model with a set of users or simulated data to evaluate its performance.</a:t>
            </a:r>
          </a:p>
        </p:txBody>
      </p:sp>
    </p:spTree>
    <p:extLst>
      <p:ext uri="{BB962C8B-B14F-4D97-AF65-F5344CB8AC3E}">
        <p14:creationId xmlns:p14="http://schemas.microsoft.com/office/powerpoint/2010/main" val="361356468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52150570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8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/>
              <a:t>References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/>
            <a:r>
              <a:rPr lang="en-US" sz="4400" dirty="0" err="1">
                <a:latin typeface="+mj-lt"/>
              </a:rPr>
              <a:t>Jurafsky</a:t>
            </a:r>
            <a:r>
              <a:rPr lang="en-US" sz="4400" dirty="0">
                <a:latin typeface="+mj-lt"/>
              </a:rPr>
              <a:t>, D. (2023). Recommender systems and Collaborative Filtering. CS 124: From Languages to Information. </a:t>
            </a:r>
            <a:r>
              <a:rPr lang="en-US" sz="4400" dirty="0">
                <a:latin typeface="+mj-lt"/>
                <a:hlinkClick r:id="rId2"/>
              </a:rPr>
              <a:t>https://web.stanford.edu/class/cs124/lec/collaborativefiltering21.pdf</a:t>
            </a:r>
            <a:r>
              <a:rPr lang="en-US" sz="4400" dirty="0">
                <a:latin typeface="+mj-lt"/>
              </a:rPr>
              <a:t> </a:t>
            </a:r>
          </a:p>
          <a:p>
            <a:pPr marL="1773238" indent="-914400" algn="just"/>
            <a:r>
              <a:rPr lang="en-US" sz="4400" dirty="0" err="1">
                <a:latin typeface="+mj-lt"/>
              </a:rPr>
              <a:t>Leskovec</a:t>
            </a:r>
            <a:r>
              <a:rPr lang="en-US" sz="4400" dirty="0">
                <a:latin typeface="+mj-lt"/>
              </a:rPr>
              <a:t>, J., Rajaraman, A., &amp; Ullman, J. D. (2020). Mining of massive datasets (3e ed). Cambridge university press.</a:t>
            </a:r>
          </a:p>
          <a:p>
            <a:pPr marL="1773238" indent="-914400" algn="just"/>
            <a:r>
              <a:rPr lang="en-US" sz="4400" dirty="0">
                <a:latin typeface="+mj-lt"/>
              </a:rPr>
              <a:t>McAuley, J. (2015). Recommender Systems. CSE 255: </a:t>
            </a:r>
            <a:r>
              <a:rPr lang="en-US" sz="4400" dirty="0" err="1">
                <a:latin typeface="+mj-lt"/>
              </a:rPr>
              <a:t>Dahta</a:t>
            </a:r>
            <a:r>
              <a:rPr lang="en-US" sz="4400" dirty="0">
                <a:latin typeface="+mj-lt"/>
              </a:rPr>
              <a:t> Mining and Predictive Analytics. </a:t>
            </a:r>
            <a:r>
              <a:rPr lang="en-US" sz="4400" dirty="0">
                <a:latin typeface="+mj-lt"/>
                <a:hlinkClick r:id="rId3"/>
              </a:rPr>
              <a:t>https://cseweb.ucsd.edu/classes/wi15/cse255-a/slides/lecture1_outline.pdf</a:t>
            </a:r>
            <a:r>
              <a:rPr lang="en-US" sz="4400" dirty="0">
                <a:latin typeface="+mj-lt"/>
              </a:rPr>
              <a:t> </a:t>
            </a:r>
          </a:p>
          <a:p>
            <a:pPr marL="1773238" indent="-914400" algn="just"/>
            <a:r>
              <a:rPr lang="en-US" sz="4400" dirty="0">
                <a:latin typeface="+mj-lt"/>
              </a:rPr>
              <a:t>Ricci, F., </a:t>
            </a:r>
            <a:r>
              <a:rPr lang="en-US" sz="4400" dirty="0" err="1">
                <a:latin typeface="+mj-lt"/>
              </a:rPr>
              <a:t>Rokach</a:t>
            </a:r>
            <a:r>
              <a:rPr lang="en-US" sz="4400" dirty="0">
                <a:latin typeface="+mj-lt"/>
              </a:rPr>
              <a:t>, L., Shapira, B., &amp; Kantor, P. B. (Eds.). (2011). Recommender Systems Handbook. Springer US. </a:t>
            </a:r>
            <a:r>
              <a:rPr lang="en-US" sz="4400" dirty="0">
                <a:latin typeface="+mj-lt"/>
                <a:hlinkClick r:id="rId4"/>
              </a:rPr>
              <a:t>https://doi.org/10.1007/978-0-387-85820-3</a:t>
            </a:r>
            <a:r>
              <a:rPr lang="en-US" sz="44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684605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137774-921B-039B-52A1-7D98759F2587}"/>
              </a:ext>
            </a:extLst>
          </p:cNvPr>
          <p:cNvSpPr txBox="1"/>
          <p:nvPr/>
        </p:nvSpPr>
        <p:spPr>
          <a:xfrm>
            <a:off x="4538175" y="1613230"/>
            <a:ext cx="705962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Recommender system: The Task</a:t>
            </a:r>
            <a:endParaRPr kumimoji="0" lang="en-ID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41C15-F71A-A607-101D-E20C5DE688F5}"/>
              </a:ext>
            </a:extLst>
          </p:cNvPr>
          <p:cNvSpPr txBox="1"/>
          <p:nvPr/>
        </p:nvSpPr>
        <p:spPr>
          <a:xfrm>
            <a:off x="1583431" y="11483855"/>
            <a:ext cx="445314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Customer A:</a:t>
            </a:r>
          </a:p>
          <a:p>
            <a:pPr marL="342900" marR="0" indent="-34290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ID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Buy Beethoven CD</a:t>
            </a:r>
          </a:p>
          <a:p>
            <a:pPr marL="342900" marR="0" indent="-34290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ID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Buy </a:t>
            </a:r>
            <a:r>
              <a:rPr lang="en-ID" sz="3600" dirty="0"/>
              <a:t>Mozart CD</a:t>
            </a:r>
            <a:endParaRPr kumimoji="0" lang="en-ID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446B2-13D9-D989-C5FC-EC0A19225C00}"/>
              </a:ext>
            </a:extLst>
          </p:cNvPr>
          <p:cNvSpPr txBox="1"/>
          <p:nvPr/>
        </p:nvSpPr>
        <p:spPr>
          <a:xfrm>
            <a:off x="12401550" y="11483855"/>
            <a:ext cx="11115675" cy="2072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Customer B:</a:t>
            </a:r>
          </a:p>
          <a:p>
            <a:pPr marL="342900" marR="0" indent="-34290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ID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Does search Mozart</a:t>
            </a:r>
          </a:p>
          <a:p>
            <a:pPr marL="342900" marR="0" indent="-34290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D" sz="3200" dirty="0"/>
              <a:t>The System recommend </a:t>
            </a:r>
            <a:r>
              <a:rPr lang="en-ID" sz="3200" b="1" dirty="0">
                <a:solidFill>
                  <a:srgbClr val="FF0000"/>
                </a:solidFill>
              </a:rPr>
              <a:t>Beethoven</a:t>
            </a:r>
            <a:r>
              <a:rPr lang="en-ID" sz="3200" dirty="0"/>
              <a:t> based on the data collected from </a:t>
            </a:r>
            <a:r>
              <a:rPr lang="en-ID" sz="3200" b="1" dirty="0">
                <a:solidFill>
                  <a:srgbClr val="FF0000"/>
                </a:solidFill>
              </a:rPr>
              <a:t>Customer A</a:t>
            </a:r>
            <a:endParaRPr kumimoji="0" lang="en-ID" sz="32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0C19AE-4360-FE15-FBF2-A79BB32B9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91"/>
          <a:stretch/>
        </p:blipFill>
        <p:spPr bwMode="auto">
          <a:xfrm>
            <a:off x="1583431" y="3338300"/>
            <a:ext cx="7529720" cy="707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714D6DF-3B80-1C75-17A7-8A348E1FD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4"/>
          <a:stretch/>
        </p:blipFill>
        <p:spPr bwMode="auto">
          <a:xfrm>
            <a:off x="11597801" y="3338300"/>
            <a:ext cx="5855312" cy="730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18993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Introduction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/>
            <a:r>
              <a:rPr lang="en-US" sz="4000" dirty="0">
                <a:latin typeface="+mj-lt"/>
              </a:rPr>
              <a:t>Recommender Systems (RSs) are software tools and techniques providing suggestions for items to be of use to a user</a:t>
            </a:r>
          </a:p>
          <a:p>
            <a:pPr marL="1773238" indent="-914400" algn="just"/>
            <a:endParaRPr lang="en-US" sz="4000" dirty="0">
              <a:latin typeface="+mj-lt"/>
            </a:endParaRPr>
          </a:p>
          <a:p>
            <a:pPr marL="1773238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The suggestions relate to various decision-making processes, such as what items to buy, what music to listen to, or what online news to read.</a:t>
            </a:r>
          </a:p>
          <a:p>
            <a:pPr marL="1773238" indent="-914400" algn="just"/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773238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RSs try to predict what the most suitable products or services are, based on the user’s preferences and constraints.</a:t>
            </a:r>
          </a:p>
          <a:p>
            <a:pPr marL="1773238" indent="-914400" algn="just"/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327143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137774-921B-039B-52A1-7D98759F2587}"/>
              </a:ext>
            </a:extLst>
          </p:cNvPr>
          <p:cNvSpPr txBox="1"/>
          <p:nvPr/>
        </p:nvSpPr>
        <p:spPr>
          <a:xfrm>
            <a:off x="4381883" y="1645310"/>
            <a:ext cx="622125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Why Recommender System?</a:t>
            </a:r>
            <a:endParaRPr kumimoji="0" lang="en-ID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Tampungan Konten 14">
            <a:extLst>
              <a:ext uri="{FF2B5EF4-FFF2-40B4-BE49-F238E27FC236}">
                <a16:creationId xmlns:a16="http://schemas.microsoft.com/office/drawing/2014/main" id="{90AA1D8F-5B4D-2456-7E02-D7599C69DD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/>
            <a:r>
              <a:rPr lang="en-US" sz="4000" dirty="0">
                <a:latin typeface="+mj-lt"/>
              </a:rPr>
              <a:t>To Help people discover new content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E7FCA-4B36-5114-8BDD-6311333AE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636" y="3850281"/>
            <a:ext cx="21203461" cy="462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3293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137774-921B-039B-52A1-7D98759F2587}"/>
              </a:ext>
            </a:extLst>
          </p:cNvPr>
          <p:cNvSpPr txBox="1"/>
          <p:nvPr/>
        </p:nvSpPr>
        <p:spPr>
          <a:xfrm>
            <a:off x="4381883" y="1645310"/>
            <a:ext cx="622125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Why Recommender System?</a:t>
            </a:r>
            <a:endParaRPr kumimoji="0" lang="en-ID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Tampungan Konten 14">
            <a:extLst>
              <a:ext uri="{FF2B5EF4-FFF2-40B4-BE49-F238E27FC236}">
                <a16:creationId xmlns:a16="http://schemas.microsoft.com/office/drawing/2014/main" id="{90AA1D8F-5B4D-2456-7E02-D7599C69DD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/>
            <a:r>
              <a:rPr lang="en-US" sz="4000" dirty="0">
                <a:latin typeface="+mj-lt"/>
              </a:rPr>
              <a:t>To help us find the content we were already looking for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68D2B0-81AB-D355-B92E-CD6A67A5B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4"/>
          <a:stretch/>
        </p:blipFill>
        <p:spPr>
          <a:xfrm>
            <a:off x="3657600" y="3562350"/>
            <a:ext cx="15862286" cy="96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8689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137774-921B-039B-52A1-7D98759F2587}"/>
              </a:ext>
            </a:extLst>
          </p:cNvPr>
          <p:cNvSpPr txBox="1"/>
          <p:nvPr/>
        </p:nvSpPr>
        <p:spPr>
          <a:xfrm>
            <a:off x="4381883" y="1645310"/>
            <a:ext cx="622125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Why Recommender System?</a:t>
            </a:r>
            <a:endParaRPr kumimoji="0" lang="en-ID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Tampungan Konten 14">
            <a:extLst>
              <a:ext uri="{FF2B5EF4-FFF2-40B4-BE49-F238E27FC236}">
                <a16:creationId xmlns:a16="http://schemas.microsoft.com/office/drawing/2014/main" id="{90AA1D8F-5B4D-2456-7E02-D7599C69DD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/>
            <a:r>
              <a:rPr lang="en-US" sz="4000" dirty="0">
                <a:latin typeface="+mj-lt"/>
              </a:rPr>
              <a:t>To discover which things, go together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1F044-10F3-9C84-2619-2149E3690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737" y="3850282"/>
            <a:ext cx="21132165" cy="936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0482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NUS Learning Object Slide Template 2023  -  Read-Only" id="{0B9ADDDE-C7FD-42D8-83B7-6621693F3C5D}" vid="{472DF894-1FEC-4319-A5F3-1F8BDBEC1F3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2023</Template>
  <TotalTime>3134</TotalTime>
  <Words>1160</Words>
  <Application>Microsoft Office PowerPoint</Application>
  <PresentationFormat>Custom</PresentationFormat>
  <Paragraphs>200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Cambria Math</vt:lpstr>
      <vt:lpstr>Open Sans ExtraBold</vt:lpstr>
      <vt:lpstr>Open Sans</vt:lpstr>
      <vt:lpstr>Open Sans Semibold</vt:lpstr>
      <vt:lpstr>Open Sans Light</vt:lpstr>
      <vt:lpstr>OCRB</vt:lpstr>
      <vt:lpstr>21_BasicWhite</vt:lpstr>
      <vt:lpstr>Recommender System</vt:lpstr>
      <vt:lpstr>Learning Outcome</vt:lpstr>
      <vt:lpstr>Outline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Content Based Recommendations</vt:lpstr>
      <vt:lpstr>Content Based Recommendations</vt:lpstr>
      <vt:lpstr>Content Based Recommendations</vt:lpstr>
      <vt:lpstr>Content Based Recommendations</vt:lpstr>
      <vt:lpstr>Content Based Recommendations</vt:lpstr>
      <vt:lpstr>Content Based Recommendations</vt:lpstr>
      <vt:lpstr>Content Based Recommendations</vt:lpstr>
      <vt:lpstr>Collaborative FIltering</vt:lpstr>
      <vt:lpstr>Collaborative Filtering</vt:lpstr>
      <vt:lpstr>Collaborative Filtering</vt:lpstr>
      <vt:lpstr>Collaborative Filtering</vt:lpstr>
      <vt:lpstr>Collaborative Filtering</vt:lpstr>
      <vt:lpstr>Collaborative Filtering</vt:lpstr>
      <vt:lpstr>Collaborative Filtering</vt:lpstr>
      <vt:lpstr>Exercise</vt:lpstr>
      <vt:lpstr>Exercise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Felix Indra Kurniadi</dc:creator>
  <cp:lastModifiedBy>Felix Indra</cp:lastModifiedBy>
  <cp:revision>112</cp:revision>
  <dcterms:created xsi:type="dcterms:W3CDTF">2023-10-15T02:42:15Z</dcterms:created>
  <dcterms:modified xsi:type="dcterms:W3CDTF">2023-12-15T08:19:48Z</dcterms:modified>
</cp:coreProperties>
</file>